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1" r:id="rId4"/>
  </p:sldMasterIdLst>
  <p:notesMasterIdLst>
    <p:notesMasterId r:id="rId23"/>
  </p:notesMasterIdLst>
  <p:handoutMasterIdLst>
    <p:handoutMasterId r:id="rId24"/>
  </p:handoutMasterIdLst>
  <p:sldIdLst>
    <p:sldId id="256" r:id="rId5"/>
    <p:sldId id="257" r:id="rId6"/>
    <p:sldId id="258" r:id="rId7"/>
    <p:sldId id="259" r:id="rId8"/>
    <p:sldId id="264" r:id="rId9"/>
    <p:sldId id="554" r:id="rId10"/>
    <p:sldId id="270" r:id="rId11"/>
    <p:sldId id="553" r:id="rId12"/>
    <p:sldId id="558" r:id="rId13"/>
    <p:sldId id="265" r:id="rId14"/>
    <p:sldId id="560" r:id="rId15"/>
    <p:sldId id="559" r:id="rId16"/>
    <p:sldId id="562" r:id="rId17"/>
    <p:sldId id="568" r:id="rId18"/>
    <p:sldId id="565" r:id="rId19"/>
    <p:sldId id="566" r:id="rId20"/>
    <p:sldId id="567" r:id="rId21"/>
    <p:sldId id="570" r:id="rId22"/>
  </p:sldIdLst>
  <p:sldSz cx="18288000" cy="10287000"/>
  <p:notesSz cx="6858000" cy="9144000"/>
  <p:embeddedFontLst>
    <p:embeddedFont>
      <p:font typeface="Lato" panose="020F0502020204030203" pitchFamily="34" charset="0"/>
      <p:regular r:id="rId25"/>
      <p:bold r:id="rId26"/>
      <p:italic r:id="rId27"/>
      <p:boldItalic r:id="rId28"/>
    </p:embeddedFont>
    <p:embeddedFont>
      <p:font typeface="Lato Bold" panose="020F0502020204030203" charset="0"/>
      <p:regular r:id="rId29"/>
      <p:bold r:id="rId30"/>
    </p:embeddedFont>
    <p:embeddedFont>
      <p:font typeface="League Spartan"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911F"/>
    <a:srgbClr val="C02034"/>
    <a:srgbClr val="2535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55" d="100"/>
          <a:sy n="55" d="100"/>
        </p:scale>
        <p:origin x="686" y="53"/>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4.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1DB68B0-025A-4B15-6243-65EFE9D3500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a:extLst>
              <a:ext uri="{FF2B5EF4-FFF2-40B4-BE49-F238E27FC236}">
                <a16:creationId xmlns:a16="http://schemas.microsoft.com/office/drawing/2014/main" id="{C878BBD5-986A-6C3F-ACCA-DA1F4123DA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350C90-01F6-4A68-94DA-C8EF9B1E426D}" type="datetimeFigureOut">
              <a:rPr lang="vi-VN" smtClean="0"/>
              <a:t>11/05/2024</a:t>
            </a:fld>
            <a:endParaRPr lang="vi-VN"/>
          </a:p>
        </p:txBody>
      </p:sp>
      <p:sp>
        <p:nvSpPr>
          <p:cNvPr id="4" name="Footer Placeholder 3">
            <a:extLst>
              <a:ext uri="{FF2B5EF4-FFF2-40B4-BE49-F238E27FC236}">
                <a16:creationId xmlns:a16="http://schemas.microsoft.com/office/drawing/2014/main" id="{72F1076F-D5F4-E12F-C8BA-91147AF8E80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5" name="Slide Number Placeholder 4">
            <a:extLst>
              <a:ext uri="{FF2B5EF4-FFF2-40B4-BE49-F238E27FC236}">
                <a16:creationId xmlns:a16="http://schemas.microsoft.com/office/drawing/2014/main" id="{C9122E6B-E98E-A0A1-83B8-B49DA28926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2C0088B-104F-4576-8513-38747D1E317D}" type="slidenum">
              <a:rPr lang="vi-VN" smtClean="0"/>
              <a:t>‹#›</a:t>
            </a:fld>
            <a:endParaRPr lang="vi-VN"/>
          </a:p>
        </p:txBody>
      </p:sp>
    </p:spTree>
    <p:extLst>
      <p:ext uri="{BB962C8B-B14F-4D97-AF65-F5344CB8AC3E}">
        <p14:creationId xmlns:p14="http://schemas.microsoft.com/office/powerpoint/2010/main" val="321642551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11.05.2024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89014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Thực tế : </a:t>
            </a:r>
            <a:r>
              <a:rPr lang="vi-VN"/>
              <a:t>Các UAV kết nối với Trạm điều khiển mặt đất thông qua giao thức MAVlink, sử dụng các tin nhắn được tuần tự hóa nhị phân để trao đổi dữ liệu hiệu quả. Dữ liệu đo từ xa được truyền liên tục về trung tâm, hiển thị các thông số chuyến bay để theo dõi. Giao thức MAVlink đảm bảo giao tiếp nhẹ, triển khai theo thời gian thực và đề xuất có thể được thử nghiệm trên nhiều nền tảng phần cứng với mức sử dụng bộ nhớ và RAM giảm</a:t>
            </a:r>
            <a:endParaRPr lang="en-US"/>
          </a:p>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Tree>
    <p:extLst>
      <p:ext uri="{BB962C8B-B14F-4D97-AF65-F5344CB8AC3E}">
        <p14:creationId xmlns:p14="http://schemas.microsoft.com/office/powerpoint/2010/main" val="1621782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Thực tế : </a:t>
            </a:r>
            <a:r>
              <a:rPr lang="vi-VN"/>
              <a:t>Các UAV kết nối với Trạm điều khiển mặt đất thông qua giao thức MAVlink, sử dụng các tin nhắn được tuần tự hóa nhị phân để trao đổi dữ liệu hiệu quả. Dữ liệu đo từ xa được truyền liên tục về trung tâm, hiển thị các thông số chuyến bay để theo dõi. Giao thức MAVlink đảm bảo giao tiếp nhẹ, triển khai theo thời gian thực và đề xuất có thể được thử nghiệm trên nhiều nền tảng phần cứng với mức sử dụng bộ nhớ và RAM giảm</a:t>
            </a:r>
            <a:endParaRPr lang="en-US"/>
          </a:p>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Tree>
    <p:extLst>
      <p:ext uri="{BB962C8B-B14F-4D97-AF65-F5344CB8AC3E}">
        <p14:creationId xmlns:p14="http://schemas.microsoft.com/office/powerpoint/2010/main" val="1877330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Thực tế : </a:t>
            </a:r>
            <a:r>
              <a:rPr lang="vi-VN"/>
              <a:t>Các UAV kết nối với Trạm điều khiển mặt đất thông qua giao thức MAVlink, sử dụng các tin nhắn được tuần tự hóa nhị phân để trao đổi dữ liệu hiệu quả. Dữ liệu đo từ xa được truyền liên tục về trung tâm, hiển thị các thông số chuyến bay để theo dõi. Giao thức MAVlink đảm bảo giao tiếp nhẹ, triển khai theo thời gian thực và đề xuất có thể được thử nghiệm trên nhiều nền tảng phần cứng với mức sử dụng bộ nhớ và RAM giảm</a:t>
            </a:r>
            <a:endParaRPr lang="en-US"/>
          </a:p>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Tree>
    <p:extLst>
      <p:ext uri="{BB962C8B-B14F-4D97-AF65-F5344CB8AC3E}">
        <p14:creationId xmlns:p14="http://schemas.microsoft.com/office/powerpoint/2010/main" val="1429401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Thực tế : </a:t>
            </a:r>
            <a:r>
              <a:rPr lang="vi-VN"/>
              <a:t>Các UAV kết nối với Trạm điều khiển mặt đất thông qua giao thức MAVlink, sử dụng các tin nhắn được tuần tự hóa nhị phân để trao đổi dữ liệu hiệu quả. Dữ liệu đo từ xa được truyền liên tục về trung tâm, hiển thị các thông số chuyến bay để theo dõi. Giao thức MAVlink đảm bảo giao tiếp nhẹ, triển khai theo thời gian thực và đề xuất có thể được thử nghiệm trên nhiều nền tảng phần cứng với mức sử dụng bộ nhớ và RAM giảm</a:t>
            </a:r>
            <a:endParaRPr lang="en-US"/>
          </a:p>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Tree>
    <p:extLst>
      <p:ext uri="{BB962C8B-B14F-4D97-AF65-F5344CB8AC3E}">
        <p14:creationId xmlns:p14="http://schemas.microsoft.com/office/powerpoint/2010/main" val="2387528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Thực tế : </a:t>
            </a:r>
            <a:r>
              <a:rPr lang="vi-VN"/>
              <a:t>Các UAV kết nối với Trạm điều khiển mặt đất thông qua giao thức MAVlink, sử dụng các tin nhắn được tuần tự hóa nhị phân để trao đổi dữ liệu hiệu quả. Dữ liệu đo từ xa được truyền liên tục về trung tâm, hiển thị các thông số chuyến bay để theo dõi. Giao thức MAVlink đảm bảo giao tiếp nhẹ, triển khai theo thời gian thực và đề xuất có thể được thử nghiệm trên nhiều nền tảng phần cứng với mức sử dụng bộ nhớ và RAM giảm</a:t>
            </a:r>
            <a:endParaRPr lang="en-US"/>
          </a:p>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Tree>
    <p:extLst>
      <p:ext uri="{BB962C8B-B14F-4D97-AF65-F5344CB8AC3E}">
        <p14:creationId xmlns:p14="http://schemas.microsoft.com/office/powerpoint/2010/main" val="1952034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Thực tế : </a:t>
            </a:r>
            <a:r>
              <a:rPr lang="vi-VN"/>
              <a:t>Các UAV kết nối với Trạm điều khiển mặt đất thông qua giao thức MAVlink, sử dụng các tin nhắn được tuần tự hóa nhị phân để trao đổi dữ liệu hiệu quả. Dữ liệu đo từ xa được truyền liên tục về trung tâm, hiển thị các thông số chuyến bay để theo dõi. Giao thức MAVlink đảm bảo giao tiếp nhẹ, triển khai theo thời gian thực và đề xuất có thể được thử nghiệm trên nhiều nền tảng phần cứng với mức sử dụng bộ nhớ và RAM giảm</a:t>
            </a:r>
            <a:endParaRPr lang="en-US"/>
          </a:p>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Tree>
    <p:extLst>
      <p:ext uri="{BB962C8B-B14F-4D97-AF65-F5344CB8AC3E}">
        <p14:creationId xmlns:p14="http://schemas.microsoft.com/office/powerpoint/2010/main" val="27924076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5481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err="1"/>
              <a:t>Nội</a:t>
            </a:r>
            <a:r>
              <a:rPr lang="en-US"/>
              <a:t> dung </a:t>
            </a:r>
            <a:r>
              <a:rPr lang="en-US" err="1"/>
              <a:t>của</a:t>
            </a:r>
            <a:r>
              <a:rPr lang="en-US"/>
              <a:t> </a:t>
            </a:r>
            <a:r>
              <a:rPr lang="en-US" err="1"/>
              <a:t>bài</a:t>
            </a:r>
            <a:r>
              <a:rPr lang="en-US"/>
              <a:t> </a:t>
            </a:r>
            <a:r>
              <a:rPr lang="en-US" err="1"/>
              <a:t>thuyết</a:t>
            </a:r>
            <a:r>
              <a:rPr lang="en-US"/>
              <a:t> </a:t>
            </a:r>
            <a:r>
              <a:rPr lang="en-US" err="1"/>
              <a:t>trình</a:t>
            </a:r>
            <a:r>
              <a:rPr lang="en-US"/>
              <a:t> </a:t>
            </a:r>
            <a:r>
              <a:rPr lang="en-US" err="1"/>
              <a:t>gốm</a:t>
            </a:r>
            <a:r>
              <a:rPr lang="en-US"/>
              <a:t> </a:t>
            </a:r>
            <a:r>
              <a:rPr lang="en-US" err="1"/>
              <a:t>có</a:t>
            </a:r>
            <a:r>
              <a:rPr lang="en-US"/>
              <a:t> 4 </a:t>
            </a:r>
            <a:r>
              <a:rPr lang="en-US" err="1"/>
              <a:t>phần</a:t>
            </a:r>
            <a:r>
              <a:rPr lang="en-US"/>
              <a:t>:</a:t>
            </a:r>
          </a:p>
          <a:p>
            <a:r>
              <a:rPr lang="en-US" err="1"/>
              <a:t>Phần</a:t>
            </a:r>
            <a:r>
              <a:rPr lang="en-US"/>
              <a:t> 1 </a:t>
            </a:r>
            <a:r>
              <a:rPr lang="en-US" err="1"/>
              <a:t>em</a:t>
            </a:r>
            <a:r>
              <a:rPr lang="en-US"/>
              <a:t> </a:t>
            </a:r>
            <a:r>
              <a:rPr lang="en-US" err="1"/>
              <a:t>sẽ</a:t>
            </a:r>
            <a:r>
              <a:rPr lang="en-US"/>
              <a:t> </a:t>
            </a:r>
            <a:r>
              <a:rPr lang="en-US" err="1"/>
              <a:t>nêu</a:t>
            </a:r>
            <a:r>
              <a:rPr lang="en-US"/>
              <a:t> </a:t>
            </a:r>
            <a:r>
              <a:rPr lang="en-US" err="1"/>
              <a:t>lên</a:t>
            </a:r>
            <a:r>
              <a:rPr lang="en-US"/>
              <a:t> </a:t>
            </a:r>
            <a:r>
              <a:rPr lang="en-US" err="1"/>
              <a:t>vấn</a:t>
            </a:r>
            <a:r>
              <a:rPr lang="en-US"/>
              <a:t> </a:t>
            </a:r>
            <a:r>
              <a:rPr lang="en-US" err="1"/>
              <a:t>đề</a:t>
            </a:r>
            <a:r>
              <a:rPr lang="en-US"/>
              <a:t>, </a:t>
            </a:r>
            <a:r>
              <a:rPr lang="en-US" err="1"/>
              <a:t>khảo</a:t>
            </a:r>
            <a:r>
              <a:rPr lang="en-US"/>
              <a:t> </a:t>
            </a:r>
            <a:r>
              <a:rPr lang="en-US" err="1"/>
              <a:t>sát</a:t>
            </a:r>
            <a:r>
              <a:rPr lang="en-US"/>
              <a:t> </a:t>
            </a:r>
            <a:r>
              <a:rPr lang="en-US" err="1"/>
              <a:t>các</a:t>
            </a:r>
            <a:r>
              <a:rPr lang="en-US"/>
              <a:t> </a:t>
            </a:r>
            <a:r>
              <a:rPr lang="en-US" err="1"/>
              <a:t>phương</a:t>
            </a:r>
            <a:r>
              <a:rPr lang="en-US"/>
              <a:t> </a:t>
            </a:r>
            <a:r>
              <a:rPr lang="en-US" err="1"/>
              <a:t>pháp</a:t>
            </a:r>
            <a:r>
              <a:rPr lang="en-US"/>
              <a:t> </a:t>
            </a:r>
            <a:r>
              <a:rPr lang="en-US" err="1"/>
              <a:t>liên</a:t>
            </a:r>
            <a:r>
              <a:rPr lang="en-US"/>
              <a:t> </a:t>
            </a:r>
            <a:r>
              <a:rPr lang="en-US" err="1"/>
              <a:t>quan</a:t>
            </a:r>
            <a:r>
              <a:rPr lang="en-US"/>
              <a:t> </a:t>
            </a:r>
            <a:r>
              <a:rPr lang="en-US" err="1"/>
              <a:t>tới</a:t>
            </a:r>
            <a:r>
              <a:rPr lang="en-US"/>
              <a:t> </a:t>
            </a:r>
            <a:r>
              <a:rPr lang="en-US" err="1"/>
              <a:t>đề</a:t>
            </a:r>
            <a:r>
              <a:rPr lang="en-US"/>
              <a:t> </a:t>
            </a:r>
            <a:r>
              <a:rPr lang="en-US" err="1"/>
              <a:t>tài</a:t>
            </a:r>
            <a:endParaRPr lang="en-US"/>
          </a:p>
          <a:p>
            <a:r>
              <a:rPr lang="en-US" err="1"/>
              <a:t>Tiếp</a:t>
            </a:r>
            <a:r>
              <a:rPr lang="en-US"/>
              <a:t> </a:t>
            </a:r>
            <a:r>
              <a:rPr lang="en-US" err="1"/>
              <a:t>theo</a:t>
            </a:r>
            <a:r>
              <a:rPr lang="en-US"/>
              <a:t> </a:t>
            </a:r>
            <a:r>
              <a:rPr lang="en-US" err="1"/>
              <a:t>là</a:t>
            </a:r>
            <a:r>
              <a:rPr lang="en-US"/>
              <a:t> </a:t>
            </a:r>
            <a:r>
              <a:rPr lang="en-US" err="1"/>
              <a:t>cơ</a:t>
            </a:r>
            <a:r>
              <a:rPr lang="en-US"/>
              <a:t> </a:t>
            </a:r>
            <a:r>
              <a:rPr lang="en-US" err="1"/>
              <a:t>sở</a:t>
            </a:r>
            <a:r>
              <a:rPr lang="en-US"/>
              <a:t> </a:t>
            </a:r>
            <a:r>
              <a:rPr lang="en-US" err="1"/>
              <a:t>lý</a:t>
            </a:r>
            <a:r>
              <a:rPr lang="en-US"/>
              <a:t> </a:t>
            </a:r>
            <a:r>
              <a:rPr lang="en-US" err="1"/>
              <a:t>thuyết</a:t>
            </a:r>
            <a:r>
              <a:rPr lang="en-US"/>
              <a:t> </a:t>
            </a:r>
            <a:r>
              <a:rPr lang="en-US" err="1"/>
              <a:t>sau</a:t>
            </a:r>
            <a:r>
              <a:rPr lang="en-US"/>
              <a:t> </a:t>
            </a:r>
            <a:r>
              <a:rPr lang="en-US" err="1"/>
              <a:t>đó</a:t>
            </a:r>
            <a:r>
              <a:rPr lang="en-US"/>
              <a:t> </a:t>
            </a:r>
            <a:r>
              <a:rPr lang="en-US" err="1"/>
              <a:t>là</a:t>
            </a:r>
            <a:r>
              <a:rPr lang="en-US"/>
              <a:t> </a:t>
            </a:r>
            <a:r>
              <a:rPr lang="en-US" err="1"/>
              <a:t>xây</a:t>
            </a:r>
            <a:r>
              <a:rPr lang="en-US"/>
              <a:t> </a:t>
            </a:r>
            <a:r>
              <a:rPr lang="en-US" err="1"/>
              <a:t>dựng</a:t>
            </a:r>
            <a:r>
              <a:rPr lang="en-US"/>
              <a:t> </a:t>
            </a:r>
            <a:r>
              <a:rPr lang="en-US" err="1"/>
              <a:t>hệ</a:t>
            </a:r>
            <a:r>
              <a:rPr lang="en-US"/>
              <a:t> </a:t>
            </a:r>
            <a:r>
              <a:rPr lang="en-US" err="1"/>
              <a:t>thống</a:t>
            </a:r>
            <a:r>
              <a:rPr lang="en-US"/>
              <a:t> </a:t>
            </a:r>
            <a:r>
              <a:rPr lang="en-US" err="1"/>
              <a:t>và</a:t>
            </a:r>
            <a:r>
              <a:rPr lang="en-US"/>
              <a:t> </a:t>
            </a:r>
            <a:r>
              <a:rPr lang="en-US" err="1"/>
              <a:t>thực</a:t>
            </a:r>
            <a:r>
              <a:rPr lang="en-US"/>
              <a:t> </a:t>
            </a:r>
            <a:r>
              <a:rPr lang="en-US" err="1"/>
              <a:t>nghiệm</a:t>
            </a:r>
            <a:endParaRPr lang="en-US"/>
          </a:p>
          <a:p>
            <a:r>
              <a:rPr lang="en-US" err="1"/>
              <a:t>Cuối</a:t>
            </a:r>
            <a:r>
              <a:rPr lang="en-US"/>
              <a:t> </a:t>
            </a:r>
            <a:r>
              <a:rPr lang="en-US" err="1"/>
              <a:t>cùng</a:t>
            </a:r>
            <a:r>
              <a:rPr lang="en-US"/>
              <a:t> </a:t>
            </a:r>
            <a:r>
              <a:rPr lang="en-US" err="1"/>
              <a:t>là</a:t>
            </a:r>
            <a:r>
              <a:rPr lang="en-US"/>
              <a:t> </a:t>
            </a:r>
            <a:r>
              <a:rPr lang="en-US" err="1"/>
              <a:t>kết</a:t>
            </a:r>
            <a:r>
              <a:rPr lang="en-US"/>
              <a:t> </a:t>
            </a:r>
            <a:r>
              <a:rPr lang="en-US" err="1"/>
              <a:t>quả</a:t>
            </a:r>
            <a:r>
              <a:rPr lang="en-US"/>
              <a:t> </a:t>
            </a:r>
            <a:r>
              <a:rPr lang="en-US" err="1"/>
              <a:t>thu</a:t>
            </a:r>
            <a:r>
              <a:rPr lang="en-US"/>
              <a:t> </a:t>
            </a:r>
            <a:r>
              <a:rPr lang="en-US" err="1"/>
              <a:t>được</a:t>
            </a:r>
            <a:r>
              <a:rPr lang="en-US"/>
              <a:t> </a:t>
            </a:r>
            <a:r>
              <a:rPr lang="en-US" err="1"/>
              <a:t>và</a:t>
            </a:r>
            <a:r>
              <a:rPr lang="en-US"/>
              <a:t> </a:t>
            </a:r>
            <a:r>
              <a:rPr lang="en-US" err="1"/>
              <a:t>kết</a:t>
            </a:r>
            <a:r>
              <a:rPr lang="en-US"/>
              <a:t> </a:t>
            </a:r>
            <a:r>
              <a:rPr lang="en-US" err="1"/>
              <a:t>luận</a:t>
            </a:r>
            <a:endParaRPr lang="vi-VN"/>
          </a:p>
        </p:txBody>
      </p:sp>
    </p:spTree>
    <p:extLst>
      <p:ext uri="{BB962C8B-B14F-4D97-AF65-F5344CB8AC3E}">
        <p14:creationId xmlns:p14="http://schemas.microsoft.com/office/powerpoint/2010/main" val="1810551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vi-VN"/>
          </a:p>
        </p:txBody>
      </p:sp>
    </p:spTree>
    <p:extLst>
      <p:ext uri="{BB962C8B-B14F-4D97-AF65-F5344CB8AC3E}">
        <p14:creationId xmlns:p14="http://schemas.microsoft.com/office/powerpoint/2010/main" val="611872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2A894-7C41-E4CB-7216-79F5435E4325}"/>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EC775C24-00B2-30DE-C9CC-2A05A1ED3712}"/>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56FD545A-F5E2-CCFC-35AF-6CF8F62472BD}"/>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F5BE35A2-F62C-601A-02B7-E51A4EA7D56E}"/>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EBA48BCD-483E-A865-16DB-529547295E09}"/>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a:extLst>
              <a:ext uri="{FF2B5EF4-FFF2-40B4-BE49-F238E27FC236}">
                <a16:creationId xmlns:a16="http://schemas.microsoft.com/office/drawing/2014/main" id="{060594D9-45CC-A1C8-CC51-56BB0CFA64FA}"/>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Tree>
    <p:extLst>
      <p:ext uri="{BB962C8B-B14F-4D97-AF65-F5344CB8AC3E}">
        <p14:creationId xmlns:p14="http://schemas.microsoft.com/office/powerpoint/2010/main" val="864477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Thực tế : </a:t>
            </a:r>
            <a:r>
              <a:rPr lang="vi-VN"/>
              <a:t>Các UAV kết nối với Trạm điều khiển mặt đất thông qua giao thức MAVlink, sử dụng các tin nhắn được tuần tự hóa nhị phân để trao đổi dữ liệu hiệu quả. Dữ liệu đo từ xa được truyền liên tục về trung tâm, hiển thị các thông số chuyến bay để theo dõi. Giao thức MAVlink đảm bảo giao tiếp nhẹ, triển khai theo thời gian thực và đề xuất có thể được thử nghiệm trên nhiều nền tảng phần cứng với mức sử dụng bộ nhớ và RAM giảm</a:t>
            </a:r>
            <a:endParaRPr lang="en-US"/>
          </a:p>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Tree>
    <p:extLst>
      <p:ext uri="{BB962C8B-B14F-4D97-AF65-F5344CB8AC3E}">
        <p14:creationId xmlns:p14="http://schemas.microsoft.com/office/powerpoint/2010/main" val="3425902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Thực tế : </a:t>
            </a:r>
            <a:r>
              <a:rPr lang="vi-VN"/>
              <a:t>Các UAV kết nối với Trạm điều khiển mặt đất thông qua giao thức MAVlink, sử dụng các tin nhắn được tuần tự hóa nhị phân để trao đổi dữ liệu hiệu quả. Dữ liệu đo từ xa được truyền liên tục về trung tâm, hiển thị các thông số chuyến bay để theo dõi. Giao thức MAVlink đảm bảo giao tiếp nhẹ, triển khai theo thời gian thực và đề xuất có thể được thử nghiệm trên nhiều nền tảng phần cứng với mức sử dụng bộ nhớ và RAM giảm</a:t>
            </a:r>
            <a:endParaRPr lang="en-US"/>
          </a:p>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Tree>
    <p:extLst>
      <p:ext uri="{BB962C8B-B14F-4D97-AF65-F5344CB8AC3E}">
        <p14:creationId xmlns:p14="http://schemas.microsoft.com/office/powerpoint/2010/main" val="2854577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a:t>Sau khi xác định được thực trạng hoạt động tìm kiếm cứu nạn và những công nghệ mới hiện nay, đồ án đưa ra giải pháp đề xuất để đạt được kết quả mong muốn</a:t>
            </a:r>
            <a:endParaRPr lang="vi-VN"/>
          </a:p>
        </p:txBody>
      </p:sp>
    </p:spTree>
    <p:extLst>
      <p:ext uri="{BB962C8B-B14F-4D97-AF65-F5344CB8AC3E}">
        <p14:creationId xmlns:p14="http://schemas.microsoft.com/office/powerpoint/2010/main" val="1321409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Thực tế : </a:t>
            </a:r>
            <a:r>
              <a:rPr lang="vi-VN"/>
              <a:t>Các UAV kết nối với Trạm điều khiển mặt đất thông qua giao thức MAVlink, sử dụng các tin nhắn được tuần tự hóa nhị phân để trao đổi dữ liệu hiệu quả. Dữ liệu đo từ xa được truyền liên tục về trung tâm, hiển thị các thông số chuyến bay để theo dõi. Giao thức MAVlink đảm bảo giao tiếp nhẹ, triển khai theo thời gian thực và đề xuất có thể được thử nghiệm trên nhiều nền tảng phần cứng với mức sử dụng bộ nhớ và RAM giảm</a:t>
            </a:r>
            <a:endParaRPr lang="en-US"/>
          </a:p>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Tree>
    <p:extLst>
      <p:ext uri="{BB962C8B-B14F-4D97-AF65-F5344CB8AC3E}">
        <p14:creationId xmlns:p14="http://schemas.microsoft.com/office/powerpoint/2010/main" val="3366958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DFB8A31-4C1F-4F96-8A24-1051B747B154}" type="datetime1">
              <a:rPr lang="en-US" smtClean="0"/>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DAFBF7-8758-4ED0-B134-EEDDB787696C}" type="datetime1">
              <a:rPr lang="en-US" smtClean="0"/>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B4EDB3-7982-45CC-A3FE-FA264577AE6C}" type="datetime1">
              <a:rPr lang="en-US" smtClean="0"/>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8">
            <a:extLst>
              <a:ext uri="{FF2B5EF4-FFF2-40B4-BE49-F238E27FC236}">
                <a16:creationId xmlns:a16="http://schemas.microsoft.com/office/drawing/2014/main" id="{6F082B94-69A7-41D2-B6CE-90830F649490}"/>
              </a:ext>
            </a:extLst>
          </p:cNvPr>
          <p:cNvSpPr>
            <a:spLocks noGrp="1"/>
          </p:cNvSpPr>
          <p:nvPr>
            <p:ph type="title" hasCustomPrompt="1"/>
          </p:nvPr>
        </p:nvSpPr>
        <p:spPr>
          <a:xfrm>
            <a:off x="508104" y="168814"/>
            <a:ext cx="17271792" cy="654147"/>
          </a:xfrm>
          <a:prstGeom prst="rect">
            <a:avLst/>
          </a:prstGeom>
        </p:spPr>
        <p:txBody>
          <a:bodyPr/>
          <a:lstStyle>
            <a:lvl1pPr>
              <a:defRPr sz="4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3:……………………………………..</a:t>
            </a:r>
          </a:p>
        </p:txBody>
      </p:sp>
      <p:sp>
        <p:nvSpPr>
          <p:cNvPr id="10" name="Text Placeholder 9">
            <a:extLst>
              <a:ext uri="{FF2B5EF4-FFF2-40B4-BE49-F238E27FC236}">
                <a16:creationId xmlns:a16="http://schemas.microsoft.com/office/drawing/2014/main" id="{1BCC677E-AFC2-4C2B-98DA-7207408A4830}"/>
              </a:ext>
            </a:extLst>
          </p:cNvPr>
          <p:cNvSpPr>
            <a:spLocks noGrp="1"/>
          </p:cNvSpPr>
          <p:nvPr>
            <p:ph type="body" sz="quarter" idx="10"/>
          </p:nvPr>
        </p:nvSpPr>
        <p:spPr>
          <a:xfrm>
            <a:off x="506309" y="1548766"/>
            <a:ext cx="17273588" cy="7408070"/>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8522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C0878D8-EBB7-4BAE-8FC7-2BE7F354402A}" type="datetime1">
              <a:rPr lang="en-US" smtClean="0"/>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6C214C-9FB7-41BF-8404-13471E760461}" type="datetime1">
              <a:rPr lang="en-US" smtClean="0"/>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599583A-8C94-49E4-9B24-4ECA1D74E303}" type="datetime1">
              <a:rPr lang="en-US" smtClean="0"/>
              <a:t>5/11/2024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EC713B3-D792-49EB-BD4F-0B1E1C766BC5}" type="datetime1">
              <a:rPr lang="en-US" smtClean="0"/>
              <a:t>5/11/2024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775ED5-97EC-43D6-9FE0-CF8FAE456F7E}" type="datetime1">
              <a:rPr lang="en-US" smtClean="0"/>
              <a:t>5/11/2024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460FFA-9D63-46B5-9B8B-941F47F0EDCA}" type="datetime1">
              <a:rPr lang="en-US" smtClean="0"/>
              <a:t>5/11/2024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CC8B3C-26A3-4662-B7B0-242D36C721E1}" type="datetime1">
              <a:rPr lang="en-US" smtClean="0"/>
              <a:t>5/11/2024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B75D796-1109-451C-9474-B8B8E790749D}" type="datetime1">
              <a:rPr lang="en-US" smtClean="0"/>
              <a:t>5/11/2024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9569AA-BFDE-4B71-80D1-D8390339AB11}" type="datetime1">
              <a:rPr lang="en-US" smtClean="0"/>
              <a:t>5/11/2024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jpe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Slide Number Placeholder 2">
            <a:extLst>
              <a:ext uri="{FF2B5EF4-FFF2-40B4-BE49-F238E27FC236}">
                <a16:creationId xmlns:a16="http://schemas.microsoft.com/office/drawing/2014/main" id="{579D9B12-D27B-6E38-7E54-C14F8EC52BDF}"/>
              </a:ext>
            </a:extLst>
          </p:cNvPr>
          <p:cNvSpPr>
            <a:spLocks noGrp="1"/>
          </p:cNvSpPr>
          <p:nvPr>
            <p:ph type="sldNum" sz="quarter" idx="12"/>
          </p:nvPr>
        </p:nvSpPr>
        <p:spPr/>
        <p:txBody>
          <a:bodyPr/>
          <a:lstStyle/>
          <a:p>
            <a:fld id="{B6F15528-21DE-4FAA-801E-634DDDAF4B2B}" type="slidenum">
              <a:rPr lang="en-US" smtClean="0"/>
              <a:pPr/>
              <a:t>1</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Tm="1524"/>
    </mc:Choice>
    <mc:Fallback xmlns="">
      <p:transition spd="slow" advTm="152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286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4541629" y="3301617"/>
            <a:ext cx="9204742" cy="3683765"/>
          </a:xfrm>
          <a:prstGeom prst="rect">
            <a:avLst/>
          </a:prstGeom>
        </p:spPr>
        <p:txBody>
          <a:bodyPr wrap="square" lIns="0" tIns="0" rIns="0" bIns="0" rtlCol="0" anchor="t">
            <a:spAutoFit/>
          </a:bodyPr>
          <a:lstStyle/>
          <a:p>
            <a:pPr algn="ctr">
              <a:lnSpc>
                <a:spcPct val="114000"/>
              </a:lnSpc>
            </a:pPr>
            <a:r>
              <a:rPr lang="en-US" sz="7200" b="1">
                <a:solidFill>
                  <a:srgbClr val="FFFFFF"/>
                </a:solidFill>
                <a:latin typeface="Arial" panose="020B0604020202020204" pitchFamily="34" charset="0"/>
                <a:cs typeface="Arial" panose="020B0604020202020204" pitchFamily="34" charset="0"/>
              </a:rPr>
              <a:t>III. XÂY DỰNG VÀ THỰC NGHIỆM HỆ THỐNG</a:t>
            </a:r>
          </a:p>
        </p:txBody>
      </p:sp>
      <p:sp>
        <p:nvSpPr>
          <p:cNvPr id="3" name="Slide Number Placeholder 2">
            <a:extLst>
              <a:ext uri="{FF2B5EF4-FFF2-40B4-BE49-F238E27FC236}">
                <a16:creationId xmlns:a16="http://schemas.microsoft.com/office/drawing/2014/main" id="{9EAC8325-45FB-6446-EE2E-EE427DF3DD27}"/>
              </a:ext>
            </a:extLst>
          </p:cNvPr>
          <p:cNvSpPr>
            <a:spLocks noGrp="1"/>
          </p:cNvSpPr>
          <p:nvPr>
            <p:ph type="sldNum" sz="quarter" idx="12"/>
          </p:nvPr>
        </p:nvSpPr>
        <p:spPr/>
        <p:txBody>
          <a:bodyPr/>
          <a:lstStyle/>
          <a:p>
            <a:fld id="{B6F15528-21DE-4FAA-801E-634DDDAF4B2B}" type="slidenum">
              <a:rPr lang="en-US" smtClean="0"/>
              <a:pPr/>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3" name="TextBox 3"/>
          <p:cNvSpPr txBox="1"/>
          <p:nvPr/>
        </p:nvSpPr>
        <p:spPr>
          <a:xfrm>
            <a:off x="440794" y="268509"/>
            <a:ext cx="17088912" cy="597408"/>
          </a:xfrm>
          <a:prstGeom prst="rect">
            <a:avLst/>
          </a:prstGeom>
        </p:spPr>
        <p:txBody>
          <a:bodyPr lIns="0" tIns="0" rIns="0" bIns="0" rtlCol="0" anchor="t">
            <a:spAutoFit/>
          </a:bodyPr>
          <a:lstStyle/>
          <a:p>
            <a:pPr algn="ctr">
              <a:lnSpc>
                <a:spcPts val="4536"/>
              </a:lnSpc>
            </a:pPr>
            <a:r>
              <a:rPr lang="en-US" sz="4200" b="1">
                <a:solidFill>
                  <a:srgbClr val="FFFFFF"/>
                </a:solidFill>
                <a:latin typeface="Arial" panose="020B0604020202020204" pitchFamily="34" charset="0"/>
                <a:cs typeface="Arial" panose="020B0604020202020204" pitchFamily="34" charset="0"/>
              </a:rPr>
              <a:t>Xây dựng sơ đồ khối </a:t>
            </a:r>
          </a:p>
        </p:txBody>
      </p:sp>
      <p:sp>
        <p:nvSpPr>
          <p:cNvPr id="4" name="TextBox 4"/>
          <p:cNvSpPr txBox="1"/>
          <p:nvPr/>
        </p:nvSpPr>
        <p:spPr>
          <a:xfrm>
            <a:off x="13826207" y="9775507"/>
            <a:ext cx="3931920" cy="260777"/>
          </a:xfrm>
          <a:prstGeom prst="rect">
            <a:avLst/>
          </a:prstGeom>
        </p:spPr>
        <p:txBody>
          <a:bodyPr lIns="0" tIns="0" rIns="0" bIns="0" rtlCol="0" anchor="t">
            <a:spAutoFit/>
          </a:bodyPr>
          <a:lstStyle/>
          <a:p>
            <a:pPr algn="r">
              <a:lnSpc>
                <a:spcPts val="2160"/>
              </a:lnSpc>
            </a:pPr>
            <a:r>
              <a:rPr lang="en-US" sz="1800">
                <a:solidFill>
                  <a:srgbClr val="C00000"/>
                </a:solidFill>
                <a:latin typeface="Lato Bold"/>
              </a:rPr>
              <a:t>8</a:t>
            </a:r>
          </a:p>
        </p:txBody>
      </p:sp>
      <p:sp>
        <p:nvSpPr>
          <p:cNvPr id="9" name="Hộp Văn bản 12">
            <a:extLst>
              <a:ext uri="{FF2B5EF4-FFF2-40B4-BE49-F238E27FC236}">
                <a16:creationId xmlns:a16="http://schemas.microsoft.com/office/drawing/2014/main" id="{6A956468-952E-D530-CE96-4D3CDF6F610D}"/>
              </a:ext>
            </a:extLst>
          </p:cNvPr>
          <p:cNvSpPr txBox="1"/>
          <p:nvPr/>
        </p:nvSpPr>
        <p:spPr>
          <a:xfrm>
            <a:off x="6900513" y="8642130"/>
            <a:ext cx="4486973" cy="523220"/>
          </a:xfrm>
          <a:prstGeom prst="rect">
            <a:avLst/>
          </a:prstGeom>
          <a:noFill/>
        </p:spPr>
        <p:txBody>
          <a:bodyPr wrap="square">
            <a:spAutoFit/>
          </a:bodyPr>
          <a:lstStyle/>
          <a:p>
            <a:pPr algn="just"/>
            <a:r>
              <a:rPr lang="en-US" sz="2800" b="0" i="0">
                <a:solidFill>
                  <a:srgbClr val="0D0D0D"/>
                </a:solidFill>
                <a:effectLst/>
                <a:highlight>
                  <a:srgbClr val="FFFFFF"/>
                </a:highlight>
                <a:latin typeface="Söhne"/>
              </a:rPr>
              <a:t>Mô hình tổng quan hệ thống</a:t>
            </a:r>
            <a:endParaRPr lang="en-US" sz="2600" dirty="0">
              <a:latin typeface="Lato" panose="020F0502020204030203" pitchFamily="34" charset="0"/>
              <a:ea typeface="Lato" panose="020F0502020204030203" pitchFamily="34" charset="0"/>
              <a:cs typeface="Lato" panose="020F0502020204030203" pitchFamily="34" charset="0"/>
            </a:endParaRPr>
          </a:p>
        </p:txBody>
      </p:sp>
      <p:pic>
        <p:nvPicPr>
          <p:cNvPr id="11" name="Picture 10">
            <a:extLst>
              <a:ext uri="{FF2B5EF4-FFF2-40B4-BE49-F238E27FC236}">
                <a16:creationId xmlns:a16="http://schemas.microsoft.com/office/drawing/2014/main" id="{22A4FB55-B675-A0FF-1021-A5F77B7103D4}"/>
              </a:ext>
            </a:extLst>
          </p:cNvPr>
          <p:cNvPicPr>
            <a:picLocks noChangeAspect="1"/>
          </p:cNvPicPr>
          <p:nvPr/>
        </p:nvPicPr>
        <p:blipFill>
          <a:blip r:embed="rId4"/>
          <a:stretch>
            <a:fillRect/>
          </a:stretch>
        </p:blipFill>
        <p:spPr>
          <a:xfrm>
            <a:off x="22143862" y="567213"/>
            <a:ext cx="13546862" cy="6667857"/>
          </a:xfrm>
          <a:prstGeom prst="rect">
            <a:avLst/>
          </a:prstGeom>
        </p:spPr>
      </p:pic>
      <p:pic>
        <p:nvPicPr>
          <p:cNvPr id="6" name="Picture 5">
            <a:extLst>
              <a:ext uri="{FF2B5EF4-FFF2-40B4-BE49-F238E27FC236}">
                <a16:creationId xmlns:a16="http://schemas.microsoft.com/office/drawing/2014/main" id="{90562BFD-EBC9-E4BC-1992-EB364CCCA726}"/>
              </a:ext>
            </a:extLst>
          </p:cNvPr>
          <p:cNvPicPr>
            <a:picLocks noChangeAspect="1"/>
          </p:cNvPicPr>
          <p:nvPr/>
        </p:nvPicPr>
        <p:blipFill>
          <a:blip r:embed="rId5"/>
          <a:stretch>
            <a:fillRect/>
          </a:stretch>
        </p:blipFill>
        <p:spPr>
          <a:xfrm>
            <a:off x="1271588" y="1716448"/>
            <a:ext cx="15744823" cy="6391232"/>
          </a:xfrm>
          <a:prstGeom prst="rect">
            <a:avLst/>
          </a:prstGeom>
        </p:spPr>
      </p:pic>
      <p:sp>
        <p:nvSpPr>
          <p:cNvPr id="5" name="Slide Number Placeholder 4">
            <a:extLst>
              <a:ext uri="{FF2B5EF4-FFF2-40B4-BE49-F238E27FC236}">
                <a16:creationId xmlns:a16="http://schemas.microsoft.com/office/drawing/2014/main" id="{A2A271AD-3B3B-EAA7-B411-38B068EACA9E}"/>
              </a:ext>
            </a:extLst>
          </p:cNvPr>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3119177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432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3" name="TextBox 3"/>
          <p:cNvSpPr txBox="1"/>
          <p:nvPr/>
        </p:nvSpPr>
        <p:spPr>
          <a:xfrm>
            <a:off x="440794" y="268509"/>
            <a:ext cx="17088912" cy="597408"/>
          </a:xfrm>
          <a:prstGeom prst="rect">
            <a:avLst/>
          </a:prstGeom>
        </p:spPr>
        <p:txBody>
          <a:bodyPr lIns="0" tIns="0" rIns="0" bIns="0" rtlCol="0" anchor="t">
            <a:spAutoFit/>
          </a:bodyPr>
          <a:lstStyle/>
          <a:p>
            <a:pPr algn="ctr">
              <a:lnSpc>
                <a:spcPts val="4536"/>
              </a:lnSpc>
            </a:pPr>
            <a:r>
              <a:rPr lang="en-US" sz="4200" b="1">
                <a:solidFill>
                  <a:srgbClr val="FFFFFF"/>
                </a:solidFill>
                <a:latin typeface="Arial" panose="020B0604020202020204" pitchFamily="34" charset="0"/>
                <a:cs typeface="Arial" panose="020B0604020202020204" pitchFamily="34" charset="0"/>
              </a:rPr>
              <a:t>Xây dựng sơ đồ khối </a:t>
            </a:r>
          </a:p>
        </p:txBody>
      </p:sp>
      <p:sp>
        <p:nvSpPr>
          <p:cNvPr id="4" name="TextBox 4"/>
          <p:cNvSpPr txBox="1"/>
          <p:nvPr/>
        </p:nvSpPr>
        <p:spPr>
          <a:xfrm>
            <a:off x="13826207" y="9775507"/>
            <a:ext cx="3931920" cy="260777"/>
          </a:xfrm>
          <a:prstGeom prst="rect">
            <a:avLst/>
          </a:prstGeom>
        </p:spPr>
        <p:txBody>
          <a:bodyPr lIns="0" tIns="0" rIns="0" bIns="0" rtlCol="0" anchor="t">
            <a:spAutoFit/>
          </a:bodyPr>
          <a:lstStyle/>
          <a:p>
            <a:pPr algn="r">
              <a:lnSpc>
                <a:spcPts val="2160"/>
              </a:lnSpc>
            </a:pPr>
            <a:r>
              <a:rPr lang="en-US" sz="1800">
                <a:solidFill>
                  <a:srgbClr val="C00000"/>
                </a:solidFill>
                <a:latin typeface="Lato Bold"/>
              </a:rPr>
              <a:t>9</a:t>
            </a:r>
          </a:p>
        </p:txBody>
      </p:sp>
      <p:sp>
        <p:nvSpPr>
          <p:cNvPr id="8" name="Hộp Văn bản 12">
            <a:extLst>
              <a:ext uri="{FF2B5EF4-FFF2-40B4-BE49-F238E27FC236}">
                <a16:creationId xmlns:a16="http://schemas.microsoft.com/office/drawing/2014/main" id="{35156A4E-0225-745D-2EE1-715C6F6FE12B}"/>
              </a:ext>
            </a:extLst>
          </p:cNvPr>
          <p:cNvSpPr txBox="1"/>
          <p:nvPr/>
        </p:nvSpPr>
        <p:spPr>
          <a:xfrm>
            <a:off x="7716071" y="8819064"/>
            <a:ext cx="3130178" cy="523220"/>
          </a:xfrm>
          <a:prstGeom prst="rect">
            <a:avLst/>
          </a:prstGeom>
          <a:noFill/>
        </p:spPr>
        <p:txBody>
          <a:bodyPr wrap="square">
            <a:spAutoFit/>
          </a:bodyPr>
          <a:lstStyle/>
          <a:p>
            <a:pPr algn="just"/>
            <a:r>
              <a:rPr lang="en-US" sz="2800">
                <a:solidFill>
                  <a:srgbClr val="0D0D0D"/>
                </a:solidFill>
                <a:highlight>
                  <a:srgbClr val="FFFFFF"/>
                </a:highlight>
                <a:latin typeface="Söhne"/>
                <a:ea typeface="Lato" panose="020F0502020204030203" pitchFamily="34" charset="0"/>
                <a:cs typeface="Lato" panose="020F0502020204030203" pitchFamily="34" charset="0"/>
              </a:rPr>
              <a:t>Sơ đồ khối hệ thống</a:t>
            </a:r>
            <a:endParaRPr lang="en-US" sz="2600" dirty="0">
              <a:latin typeface="Lato" panose="020F0502020204030203" pitchFamily="34" charset="0"/>
              <a:ea typeface="Lato" panose="020F0502020204030203" pitchFamily="34" charset="0"/>
              <a:cs typeface="Lato" panose="020F0502020204030203" pitchFamily="34" charset="0"/>
            </a:endParaRPr>
          </a:p>
        </p:txBody>
      </p:sp>
      <p:pic>
        <p:nvPicPr>
          <p:cNvPr id="10" name="Picture 9">
            <a:extLst>
              <a:ext uri="{FF2B5EF4-FFF2-40B4-BE49-F238E27FC236}">
                <a16:creationId xmlns:a16="http://schemas.microsoft.com/office/drawing/2014/main" id="{3E27EE06-496A-5ECD-85AE-A62E871AF5C5}"/>
              </a:ext>
            </a:extLst>
          </p:cNvPr>
          <p:cNvPicPr>
            <a:picLocks noChangeAspect="1"/>
          </p:cNvPicPr>
          <p:nvPr/>
        </p:nvPicPr>
        <p:blipFill>
          <a:blip r:embed="rId4"/>
          <a:stretch>
            <a:fillRect/>
          </a:stretch>
        </p:blipFill>
        <p:spPr>
          <a:xfrm>
            <a:off x="5208141" y="1380425"/>
            <a:ext cx="8618065" cy="7325356"/>
          </a:xfrm>
          <a:prstGeom prst="rect">
            <a:avLst/>
          </a:prstGeom>
        </p:spPr>
      </p:pic>
      <p:sp>
        <p:nvSpPr>
          <p:cNvPr id="5" name="Slide Number Placeholder 4">
            <a:extLst>
              <a:ext uri="{FF2B5EF4-FFF2-40B4-BE49-F238E27FC236}">
                <a16:creationId xmlns:a16="http://schemas.microsoft.com/office/drawing/2014/main" id="{4B20EF54-D138-E5C4-03BB-30F14918A19F}"/>
              </a:ext>
            </a:extLst>
          </p:cNvPr>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3224677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3" name="TextBox 3"/>
          <p:cNvSpPr txBox="1"/>
          <p:nvPr/>
        </p:nvSpPr>
        <p:spPr>
          <a:xfrm>
            <a:off x="440794" y="268509"/>
            <a:ext cx="17088912" cy="597408"/>
          </a:xfrm>
          <a:prstGeom prst="rect">
            <a:avLst/>
          </a:prstGeom>
        </p:spPr>
        <p:txBody>
          <a:bodyPr lIns="0" tIns="0" rIns="0" bIns="0" rtlCol="0" anchor="t">
            <a:spAutoFit/>
          </a:bodyPr>
          <a:lstStyle/>
          <a:p>
            <a:pPr algn="ctr">
              <a:lnSpc>
                <a:spcPts val="4536"/>
              </a:lnSpc>
            </a:pPr>
            <a:r>
              <a:rPr lang="en-US" sz="4200" b="1">
                <a:solidFill>
                  <a:srgbClr val="FFFFFF"/>
                </a:solidFill>
                <a:latin typeface="Arial" panose="020B0604020202020204" pitchFamily="34" charset="0"/>
                <a:cs typeface="Arial" panose="020B0604020202020204" pitchFamily="34" charset="0"/>
              </a:rPr>
              <a:t>Lập trình hệ thống – UGV </a:t>
            </a:r>
          </a:p>
        </p:txBody>
      </p:sp>
      <p:sp>
        <p:nvSpPr>
          <p:cNvPr id="4" name="TextBox 4"/>
          <p:cNvSpPr txBox="1"/>
          <p:nvPr/>
        </p:nvSpPr>
        <p:spPr>
          <a:xfrm>
            <a:off x="13826207" y="9775507"/>
            <a:ext cx="3931920" cy="260777"/>
          </a:xfrm>
          <a:prstGeom prst="rect">
            <a:avLst/>
          </a:prstGeom>
        </p:spPr>
        <p:txBody>
          <a:bodyPr lIns="0" tIns="0" rIns="0" bIns="0" rtlCol="0" anchor="t">
            <a:spAutoFit/>
          </a:bodyPr>
          <a:lstStyle/>
          <a:p>
            <a:pPr algn="r">
              <a:lnSpc>
                <a:spcPts val="2160"/>
              </a:lnSpc>
            </a:pPr>
            <a:r>
              <a:rPr lang="en-US" sz="1800">
                <a:solidFill>
                  <a:srgbClr val="C00000"/>
                </a:solidFill>
                <a:latin typeface="Lato Bold"/>
              </a:rPr>
              <a:t>10</a:t>
            </a:r>
          </a:p>
        </p:txBody>
      </p:sp>
      <p:sp>
        <p:nvSpPr>
          <p:cNvPr id="6" name="TextBox 5">
            <a:extLst>
              <a:ext uri="{FF2B5EF4-FFF2-40B4-BE49-F238E27FC236}">
                <a16:creationId xmlns:a16="http://schemas.microsoft.com/office/drawing/2014/main" id="{A995BAC0-38DE-A215-C229-4AE31932226F}"/>
              </a:ext>
            </a:extLst>
          </p:cNvPr>
          <p:cNvSpPr txBox="1"/>
          <p:nvPr/>
        </p:nvSpPr>
        <p:spPr>
          <a:xfrm>
            <a:off x="720109" y="2571925"/>
            <a:ext cx="9005454" cy="1692771"/>
          </a:xfrm>
          <a:prstGeom prst="rect">
            <a:avLst/>
          </a:prstGeom>
          <a:noFill/>
        </p:spPr>
        <p:txBody>
          <a:bodyPr wrap="square" rtlCol="0">
            <a:spAutoFit/>
          </a:bodyPr>
          <a:lstStyle/>
          <a:p>
            <a:pPr marL="457200" indent="-457200">
              <a:buFontTx/>
              <a:buChar char="-"/>
            </a:pPr>
            <a:r>
              <a:rPr lang="en-US" sz="2600">
                <a:latin typeface="Lato" panose="020F0502020204030203" pitchFamily="34" charset="0"/>
                <a:ea typeface="Lato" panose="020F0502020204030203" pitchFamily="34" charset="0"/>
                <a:cs typeface="Lato" panose="020F0502020204030203" pitchFamily="34" charset="0"/>
              </a:rPr>
              <a:t>Khối điều khiển:</a:t>
            </a:r>
          </a:p>
          <a:p>
            <a:r>
              <a:rPr lang="vi-VN" sz="2600">
                <a:latin typeface="Lato" panose="020F0502020204030203" pitchFamily="34" charset="0"/>
                <a:ea typeface="Lato" panose="020F0502020204030203" pitchFamily="34" charset="0"/>
                <a:cs typeface="Lato" panose="020F0502020204030203" pitchFamily="34" charset="0"/>
              </a:rPr>
              <a:t>Giao diện ở khối điều khiển</a:t>
            </a:r>
            <a:r>
              <a:rPr lang="en-US" sz="2600">
                <a:latin typeface="Lato" panose="020F0502020204030203" pitchFamily="34" charset="0"/>
                <a:ea typeface="Lato" panose="020F0502020204030203" pitchFamily="34" charset="0"/>
                <a:cs typeface="Lato" panose="020F0502020204030203" pitchFamily="34" charset="0"/>
              </a:rPr>
              <a:t> trên Raspberi pi B3 </a:t>
            </a:r>
            <a:r>
              <a:rPr lang="vi-VN" sz="2600">
                <a:latin typeface="Lato" panose="020F0502020204030203" pitchFamily="34" charset="0"/>
                <a:ea typeface="Lato" panose="020F0502020204030203" pitchFamily="34" charset="0"/>
                <a:cs typeface="Lato" panose="020F0502020204030203" pitchFamily="34" charset="0"/>
              </a:rPr>
              <a:t>được thiết kế với mỗi nút điều khiển sẽ gửi lệnh đến khối thực thi</a:t>
            </a:r>
            <a:r>
              <a:rPr lang="en-US" sz="2600">
                <a:latin typeface="Lato" panose="020F0502020204030203" pitchFamily="34" charset="0"/>
                <a:ea typeface="Lato" panose="020F0502020204030203" pitchFamily="34" charset="0"/>
                <a:cs typeface="Lato" panose="020F0502020204030203" pitchFamily="34" charset="0"/>
              </a:rPr>
              <a:t> qua UART</a:t>
            </a:r>
            <a:r>
              <a:rPr lang="vi-VN" sz="2600">
                <a:latin typeface="Lato" panose="020F0502020204030203" pitchFamily="34" charset="0"/>
                <a:ea typeface="Lato" panose="020F0502020204030203" pitchFamily="34" charset="0"/>
                <a:cs typeface="Lato" panose="020F0502020204030203" pitchFamily="34" charset="0"/>
              </a:rPr>
              <a:t> để điều khiển robot di</a:t>
            </a:r>
            <a:r>
              <a:rPr lang="en-US" sz="2600">
                <a:latin typeface="Lato" panose="020F0502020204030203" pitchFamily="34" charset="0"/>
                <a:ea typeface="Lato" panose="020F0502020204030203" pitchFamily="34" charset="0"/>
                <a:cs typeface="Lato" panose="020F0502020204030203" pitchFamily="34" charset="0"/>
              </a:rPr>
              <a:t> </a:t>
            </a:r>
            <a:r>
              <a:rPr lang="vi-VN" sz="2600">
                <a:latin typeface="Lato" panose="020F0502020204030203" pitchFamily="34" charset="0"/>
                <a:ea typeface="Lato" panose="020F0502020204030203" pitchFamily="34" charset="0"/>
                <a:cs typeface="Lato" panose="020F0502020204030203" pitchFamily="34" charset="0"/>
              </a:rPr>
              <a:t>chuyển </a:t>
            </a:r>
            <a:endParaRPr lang="en-US" sz="2600">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46D4C33B-BB66-C5DB-391C-2B9366FD7391}"/>
              </a:ext>
            </a:extLst>
          </p:cNvPr>
          <p:cNvSpPr txBox="1"/>
          <p:nvPr/>
        </p:nvSpPr>
        <p:spPr>
          <a:xfrm>
            <a:off x="9592536" y="9038448"/>
            <a:ext cx="7267074" cy="461665"/>
          </a:xfrm>
          <a:prstGeom prst="rect">
            <a:avLst/>
          </a:prstGeom>
          <a:noFill/>
        </p:spPr>
        <p:txBody>
          <a:bodyPr wrap="square" rtlCol="0">
            <a:spAutoFit/>
          </a:bodyPr>
          <a:lstStyle/>
          <a:p>
            <a:pPr algn="ctr"/>
            <a:r>
              <a:rPr lang="en-US" sz="2400" i="1" dirty="0" err="1">
                <a:latin typeface="Lato" panose="020F0502020204030203" pitchFamily="34" charset="0"/>
                <a:ea typeface="Lato" panose="020F0502020204030203" pitchFamily="34" charset="0"/>
                <a:cs typeface="Lato" panose="020F0502020204030203" pitchFamily="34" charset="0"/>
              </a:rPr>
              <a:t>Lưu</a:t>
            </a:r>
            <a:r>
              <a:rPr lang="en-US" sz="2400" i="1" dirty="0">
                <a:latin typeface="Lato" panose="020F0502020204030203" pitchFamily="34" charset="0"/>
                <a:ea typeface="Lato" panose="020F0502020204030203" pitchFamily="34" charset="0"/>
                <a:cs typeface="Lato" panose="020F0502020204030203" pitchFamily="34" charset="0"/>
              </a:rPr>
              <a:t> </a:t>
            </a:r>
            <a:r>
              <a:rPr lang="en-US" sz="2400" i="1" dirty="0" err="1">
                <a:latin typeface="Lato" panose="020F0502020204030203" pitchFamily="34" charset="0"/>
                <a:ea typeface="Lato" panose="020F0502020204030203" pitchFamily="34" charset="0"/>
                <a:cs typeface="Lato" panose="020F0502020204030203" pitchFamily="34" charset="0"/>
              </a:rPr>
              <a:t>đồ</a:t>
            </a:r>
            <a:r>
              <a:rPr lang="en-US" sz="2400" i="1" dirty="0">
                <a:latin typeface="Lato" panose="020F0502020204030203" pitchFamily="34" charset="0"/>
                <a:ea typeface="Lato" panose="020F0502020204030203" pitchFamily="34" charset="0"/>
                <a:cs typeface="Lato" panose="020F0502020204030203" pitchFamily="34" charset="0"/>
              </a:rPr>
              <a:t> </a:t>
            </a:r>
            <a:r>
              <a:rPr lang="en-US" sz="2400" i="1" dirty="0" err="1">
                <a:latin typeface="Lato" panose="020F0502020204030203" pitchFamily="34" charset="0"/>
                <a:ea typeface="Lato" panose="020F0502020204030203" pitchFamily="34" charset="0"/>
                <a:cs typeface="Lato" panose="020F0502020204030203" pitchFamily="34" charset="0"/>
              </a:rPr>
              <a:t>thuật</a:t>
            </a:r>
            <a:r>
              <a:rPr lang="en-US" sz="2400" i="1" dirty="0">
                <a:latin typeface="Lato" panose="020F0502020204030203" pitchFamily="34" charset="0"/>
                <a:ea typeface="Lato" panose="020F0502020204030203" pitchFamily="34" charset="0"/>
                <a:cs typeface="Lato" panose="020F0502020204030203" pitchFamily="34" charset="0"/>
              </a:rPr>
              <a:t> </a:t>
            </a:r>
            <a:r>
              <a:rPr lang="en-US" sz="2400" i="1" err="1">
                <a:latin typeface="Lato" panose="020F0502020204030203" pitchFamily="34" charset="0"/>
                <a:ea typeface="Lato" panose="020F0502020204030203" pitchFamily="34" charset="0"/>
                <a:cs typeface="Lato" panose="020F0502020204030203" pitchFamily="34" charset="0"/>
              </a:rPr>
              <a:t>toán</a:t>
            </a:r>
            <a:r>
              <a:rPr lang="en-US" sz="2400" i="1">
                <a:latin typeface="Lato" panose="020F0502020204030203" pitchFamily="34" charset="0"/>
                <a:ea typeface="Lato" panose="020F0502020204030203" pitchFamily="34" charset="0"/>
                <a:cs typeface="Lato" panose="020F0502020204030203" pitchFamily="34" charset="0"/>
              </a:rPr>
              <a:t> khối điều khiển cho xe</a:t>
            </a:r>
            <a:endParaRPr lang="en-US" sz="2400" i="1" dirty="0">
              <a:latin typeface="Lato" panose="020F0502020204030203" pitchFamily="34" charset="0"/>
              <a:ea typeface="Lato" panose="020F0502020204030203" pitchFamily="34" charset="0"/>
              <a:cs typeface="Lato" panose="020F0502020204030203" pitchFamily="34" charset="0"/>
            </a:endParaRPr>
          </a:p>
        </p:txBody>
      </p:sp>
      <p:pic>
        <p:nvPicPr>
          <p:cNvPr id="10" name="Picture 9">
            <a:extLst>
              <a:ext uri="{FF2B5EF4-FFF2-40B4-BE49-F238E27FC236}">
                <a16:creationId xmlns:a16="http://schemas.microsoft.com/office/drawing/2014/main" id="{6F342FA2-BB37-FC1E-B73C-03F6F237ED50}"/>
              </a:ext>
            </a:extLst>
          </p:cNvPr>
          <p:cNvPicPr>
            <a:picLocks noChangeAspect="1"/>
          </p:cNvPicPr>
          <p:nvPr/>
        </p:nvPicPr>
        <p:blipFill>
          <a:blip r:embed="rId4"/>
          <a:stretch>
            <a:fillRect/>
          </a:stretch>
        </p:blipFill>
        <p:spPr>
          <a:xfrm>
            <a:off x="10445671" y="1492715"/>
            <a:ext cx="5085274" cy="7408036"/>
          </a:xfrm>
          <a:prstGeom prst="rect">
            <a:avLst/>
          </a:prstGeom>
        </p:spPr>
      </p:pic>
      <p:sp>
        <p:nvSpPr>
          <p:cNvPr id="11" name="TextBox 10">
            <a:extLst>
              <a:ext uri="{FF2B5EF4-FFF2-40B4-BE49-F238E27FC236}">
                <a16:creationId xmlns:a16="http://schemas.microsoft.com/office/drawing/2014/main" id="{354533D0-711B-BBCB-5EEB-1790E8F2A026}"/>
              </a:ext>
            </a:extLst>
          </p:cNvPr>
          <p:cNvSpPr txBox="1"/>
          <p:nvPr/>
        </p:nvSpPr>
        <p:spPr>
          <a:xfrm>
            <a:off x="720109" y="1748446"/>
            <a:ext cx="9005454" cy="492443"/>
          </a:xfrm>
          <a:prstGeom prst="rect">
            <a:avLst/>
          </a:prstGeom>
          <a:noFill/>
        </p:spPr>
        <p:txBody>
          <a:bodyPr wrap="square" rtlCol="0">
            <a:spAutoFit/>
          </a:bodyPr>
          <a:lstStyle/>
          <a:p>
            <a:r>
              <a:rPr lang="en-US" sz="2600">
                <a:latin typeface="Lato" panose="020F0502020204030203" pitchFamily="34" charset="0"/>
                <a:ea typeface="Lato" panose="020F0502020204030203" pitchFamily="34" charset="0"/>
                <a:cs typeface="Lato" panose="020F0502020204030203" pitchFamily="34" charset="0"/>
              </a:rPr>
              <a:t>Khối thực thi: </a:t>
            </a:r>
            <a:endParaRPr lang="en-US" sz="2600" dirty="0">
              <a:latin typeface="Lato" panose="020F0502020204030203" pitchFamily="34" charset="0"/>
              <a:ea typeface="Lato" panose="020F0502020204030203" pitchFamily="34" charset="0"/>
              <a:cs typeface="Lato" panose="020F0502020204030203" pitchFamily="34" charset="0"/>
            </a:endParaRPr>
          </a:p>
        </p:txBody>
      </p:sp>
      <p:sp>
        <p:nvSpPr>
          <p:cNvPr id="14" name="Slide Number Placeholder 13">
            <a:extLst>
              <a:ext uri="{FF2B5EF4-FFF2-40B4-BE49-F238E27FC236}">
                <a16:creationId xmlns:a16="http://schemas.microsoft.com/office/drawing/2014/main" id="{734DF936-496E-3954-512F-262BF660B11C}"/>
              </a:ext>
            </a:extLst>
          </p:cNvPr>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1804822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3" name="TextBox 3"/>
          <p:cNvSpPr txBox="1"/>
          <p:nvPr/>
        </p:nvSpPr>
        <p:spPr>
          <a:xfrm>
            <a:off x="440794" y="268509"/>
            <a:ext cx="17088912" cy="597408"/>
          </a:xfrm>
          <a:prstGeom prst="rect">
            <a:avLst/>
          </a:prstGeom>
        </p:spPr>
        <p:txBody>
          <a:bodyPr lIns="0" tIns="0" rIns="0" bIns="0" rtlCol="0" anchor="t">
            <a:spAutoFit/>
          </a:bodyPr>
          <a:lstStyle/>
          <a:p>
            <a:pPr algn="ctr">
              <a:lnSpc>
                <a:spcPts val="4536"/>
              </a:lnSpc>
            </a:pPr>
            <a:r>
              <a:rPr lang="en-US" sz="4200" b="1">
                <a:solidFill>
                  <a:srgbClr val="FFFFFF"/>
                </a:solidFill>
                <a:latin typeface="Arial" panose="020B0604020202020204" pitchFamily="34" charset="0"/>
                <a:cs typeface="Arial" panose="020B0604020202020204" pitchFamily="34" charset="0"/>
              </a:rPr>
              <a:t>Lập trình hệ thống – UGV </a:t>
            </a:r>
          </a:p>
        </p:txBody>
      </p:sp>
      <p:sp>
        <p:nvSpPr>
          <p:cNvPr id="4" name="TextBox 4"/>
          <p:cNvSpPr txBox="1"/>
          <p:nvPr/>
        </p:nvSpPr>
        <p:spPr>
          <a:xfrm>
            <a:off x="13826207" y="9775507"/>
            <a:ext cx="3931920" cy="260777"/>
          </a:xfrm>
          <a:prstGeom prst="rect">
            <a:avLst/>
          </a:prstGeom>
        </p:spPr>
        <p:txBody>
          <a:bodyPr lIns="0" tIns="0" rIns="0" bIns="0" rtlCol="0" anchor="t">
            <a:spAutoFit/>
          </a:bodyPr>
          <a:lstStyle/>
          <a:p>
            <a:pPr algn="r">
              <a:lnSpc>
                <a:spcPts val="2160"/>
              </a:lnSpc>
            </a:pPr>
            <a:r>
              <a:rPr lang="en-US" sz="1800">
                <a:solidFill>
                  <a:srgbClr val="C00000"/>
                </a:solidFill>
                <a:latin typeface="Lato Bold"/>
              </a:rPr>
              <a:t>11</a:t>
            </a:r>
          </a:p>
        </p:txBody>
      </p:sp>
      <p:sp>
        <p:nvSpPr>
          <p:cNvPr id="6" name="TextBox 5">
            <a:extLst>
              <a:ext uri="{FF2B5EF4-FFF2-40B4-BE49-F238E27FC236}">
                <a16:creationId xmlns:a16="http://schemas.microsoft.com/office/drawing/2014/main" id="{A995BAC0-38DE-A215-C229-4AE31932226F}"/>
              </a:ext>
            </a:extLst>
          </p:cNvPr>
          <p:cNvSpPr txBox="1"/>
          <p:nvPr/>
        </p:nvSpPr>
        <p:spPr>
          <a:xfrm>
            <a:off x="720109" y="2571925"/>
            <a:ext cx="9005454" cy="2092881"/>
          </a:xfrm>
          <a:prstGeom prst="rect">
            <a:avLst/>
          </a:prstGeom>
          <a:noFill/>
        </p:spPr>
        <p:txBody>
          <a:bodyPr wrap="square" rtlCol="0">
            <a:spAutoFit/>
          </a:bodyPr>
          <a:lstStyle/>
          <a:p>
            <a:pPr marL="457200" indent="-457200">
              <a:buFontTx/>
              <a:buChar char="-"/>
            </a:pPr>
            <a:r>
              <a:rPr lang="en-US" sz="2600">
                <a:latin typeface="Lato" panose="020F0502020204030203" pitchFamily="34" charset="0"/>
                <a:ea typeface="Lato" panose="020F0502020204030203" pitchFamily="34" charset="0"/>
                <a:cs typeface="Lato" panose="020F0502020204030203" pitchFamily="34" charset="0"/>
              </a:rPr>
              <a:t>Khối Cảnh báo: </a:t>
            </a:r>
          </a:p>
          <a:p>
            <a:r>
              <a:rPr lang="en-US" sz="2600">
                <a:latin typeface="Lato" panose="020F0502020204030203" pitchFamily="34" charset="0"/>
                <a:ea typeface="Lato" panose="020F0502020204030203" pitchFamily="34" charset="0"/>
                <a:cs typeface="Lato" panose="020F0502020204030203" pitchFamily="34" charset="0"/>
              </a:rPr>
              <a:t>Khối cảnh báo sẽ nhận tín hiệu khoảng cách giữa vật thể xung quanh UGV. </a:t>
            </a:r>
          </a:p>
          <a:p>
            <a:r>
              <a:rPr lang="en-US" sz="2600">
                <a:latin typeface="Lato" panose="020F0502020204030203" pitchFamily="34" charset="0"/>
                <a:ea typeface="Lato" panose="020F0502020204030203" pitchFamily="34" charset="0"/>
                <a:cs typeface="Lato" panose="020F0502020204030203" pitchFamily="34" charset="0"/>
              </a:rPr>
              <a:t>Khi khoảng cách với đối tượng trên đường đi đạt tới ngưỡng sẽ kích hoạt dừng xe </a:t>
            </a:r>
          </a:p>
        </p:txBody>
      </p:sp>
      <p:sp>
        <p:nvSpPr>
          <p:cNvPr id="9" name="TextBox 8">
            <a:extLst>
              <a:ext uri="{FF2B5EF4-FFF2-40B4-BE49-F238E27FC236}">
                <a16:creationId xmlns:a16="http://schemas.microsoft.com/office/drawing/2014/main" id="{46D4C33B-BB66-C5DB-391C-2B9366FD7391}"/>
              </a:ext>
            </a:extLst>
          </p:cNvPr>
          <p:cNvSpPr txBox="1"/>
          <p:nvPr/>
        </p:nvSpPr>
        <p:spPr>
          <a:xfrm>
            <a:off x="9725563" y="8339545"/>
            <a:ext cx="7267074" cy="461665"/>
          </a:xfrm>
          <a:prstGeom prst="rect">
            <a:avLst/>
          </a:prstGeom>
          <a:noFill/>
        </p:spPr>
        <p:txBody>
          <a:bodyPr wrap="square" rtlCol="0">
            <a:spAutoFit/>
          </a:bodyPr>
          <a:lstStyle/>
          <a:p>
            <a:pPr algn="ctr"/>
            <a:r>
              <a:rPr lang="en-US" sz="2400" i="1" dirty="0" err="1">
                <a:latin typeface="Lato" panose="020F0502020204030203" pitchFamily="34" charset="0"/>
                <a:ea typeface="Lato" panose="020F0502020204030203" pitchFamily="34" charset="0"/>
                <a:cs typeface="Lato" panose="020F0502020204030203" pitchFamily="34" charset="0"/>
              </a:rPr>
              <a:t>Lưu</a:t>
            </a:r>
            <a:r>
              <a:rPr lang="en-US" sz="2400" i="1" dirty="0">
                <a:latin typeface="Lato" panose="020F0502020204030203" pitchFamily="34" charset="0"/>
                <a:ea typeface="Lato" panose="020F0502020204030203" pitchFamily="34" charset="0"/>
                <a:cs typeface="Lato" panose="020F0502020204030203" pitchFamily="34" charset="0"/>
              </a:rPr>
              <a:t> </a:t>
            </a:r>
            <a:r>
              <a:rPr lang="en-US" sz="2400" i="1" dirty="0" err="1">
                <a:latin typeface="Lato" panose="020F0502020204030203" pitchFamily="34" charset="0"/>
                <a:ea typeface="Lato" panose="020F0502020204030203" pitchFamily="34" charset="0"/>
                <a:cs typeface="Lato" panose="020F0502020204030203" pitchFamily="34" charset="0"/>
              </a:rPr>
              <a:t>đồ</a:t>
            </a:r>
            <a:r>
              <a:rPr lang="en-US" sz="2400" i="1" dirty="0">
                <a:latin typeface="Lato" panose="020F0502020204030203" pitchFamily="34" charset="0"/>
                <a:ea typeface="Lato" panose="020F0502020204030203" pitchFamily="34" charset="0"/>
                <a:cs typeface="Lato" panose="020F0502020204030203" pitchFamily="34" charset="0"/>
              </a:rPr>
              <a:t> </a:t>
            </a:r>
            <a:r>
              <a:rPr lang="en-US" sz="2400" i="1" dirty="0" err="1">
                <a:latin typeface="Lato" panose="020F0502020204030203" pitchFamily="34" charset="0"/>
                <a:ea typeface="Lato" panose="020F0502020204030203" pitchFamily="34" charset="0"/>
                <a:cs typeface="Lato" panose="020F0502020204030203" pitchFamily="34" charset="0"/>
              </a:rPr>
              <a:t>thuật</a:t>
            </a:r>
            <a:r>
              <a:rPr lang="en-US" sz="2400" i="1" dirty="0">
                <a:latin typeface="Lato" panose="020F0502020204030203" pitchFamily="34" charset="0"/>
                <a:ea typeface="Lato" panose="020F0502020204030203" pitchFamily="34" charset="0"/>
                <a:cs typeface="Lato" panose="020F0502020204030203" pitchFamily="34" charset="0"/>
              </a:rPr>
              <a:t> </a:t>
            </a:r>
            <a:r>
              <a:rPr lang="en-US" sz="2400" i="1" err="1">
                <a:latin typeface="Lato" panose="020F0502020204030203" pitchFamily="34" charset="0"/>
                <a:ea typeface="Lato" panose="020F0502020204030203" pitchFamily="34" charset="0"/>
                <a:cs typeface="Lato" panose="020F0502020204030203" pitchFamily="34" charset="0"/>
              </a:rPr>
              <a:t>toán</a:t>
            </a:r>
            <a:r>
              <a:rPr lang="en-US" sz="2400" i="1">
                <a:latin typeface="Lato" panose="020F0502020204030203" pitchFamily="34" charset="0"/>
                <a:ea typeface="Lato" panose="020F0502020204030203" pitchFamily="34" charset="0"/>
                <a:cs typeface="Lato" panose="020F0502020204030203" pitchFamily="34" charset="0"/>
              </a:rPr>
              <a:t> khối cảnh báo</a:t>
            </a:r>
            <a:endParaRPr lang="en-US" sz="2400" i="1" dirty="0">
              <a:latin typeface="Lato" panose="020F0502020204030203" pitchFamily="34" charset="0"/>
              <a:ea typeface="Lato" panose="020F0502020204030203" pitchFamily="34" charset="0"/>
              <a:cs typeface="Lato" panose="020F0502020204030203" pitchFamily="34" charset="0"/>
            </a:endParaRPr>
          </a:p>
        </p:txBody>
      </p:sp>
      <p:sp>
        <p:nvSpPr>
          <p:cNvPr id="11" name="TextBox 10">
            <a:extLst>
              <a:ext uri="{FF2B5EF4-FFF2-40B4-BE49-F238E27FC236}">
                <a16:creationId xmlns:a16="http://schemas.microsoft.com/office/drawing/2014/main" id="{354533D0-711B-BBCB-5EEB-1790E8F2A026}"/>
              </a:ext>
            </a:extLst>
          </p:cNvPr>
          <p:cNvSpPr txBox="1"/>
          <p:nvPr/>
        </p:nvSpPr>
        <p:spPr>
          <a:xfrm>
            <a:off x="720109" y="1748446"/>
            <a:ext cx="9005454" cy="492443"/>
          </a:xfrm>
          <a:prstGeom prst="rect">
            <a:avLst/>
          </a:prstGeom>
          <a:noFill/>
        </p:spPr>
        <p:txBody>
          <a:bodyPr wrap="square" rtlCol="0">
            <a:spAutoFit/>
          </a:bodyPr>
          <a:lstStyle/>
          <a:p>
            <a:r>
              <a:rPr lang="en-US" sz="2600">
                <a:latin typeface="Lato" panose="020F0502020204030203" pitchFamily="34" charset="0"/>
                <a:ea typeface="Lato" panose="020F0502020204030203" pitchFamily="34" charset="0"/>
                <a:cs typeface="Lato" panose="020F0502020204030203" pitchFamily="34" charset="0"/>
              </a:rPr>
              <a:t>Khối thực thi: </a:t>
            </a:r>
            <a:endParaRPr lang="en-US" sz="2600" dirty="0">
              <a:latin typeface="Lato" panose="020F0502020204030203" pitchFamily="34" charset="0"/>
              <a:ea typeface="Lato" panose="020F0502020204030203" pitchFamily="34" charset="0"/>
              <a:cs typeface="Lato" panose="020F0502020204030203" pitchFamily="34" charset="0"/>
            </a:endParaRPr>
          </a:p>
        </p:txBody>
      </p:sp>
      <p:pic>
        <p:nvPicPr>
          <p:cNvPr id="7" name="Picture 6">
            <a:extLst>
              <a:ext uri="{FF2B5EF4-FFF2-40B4-BE49-F238E27FC236}">
                <a16:creationId xmlns:a16="http://schemas.microsoft.com/office/drawing/2014/main" id="{425D3DD5-377A-497F-8DFB-702817893CD0}"/>
              </a:ext>
            </a:extLst>
          </p:cNvPr>
          <p:cNvPicPr>
            <a:picLocks noChangeAspect="1"/>
          </p:cNvPicPr>
          <p:nvPr/>
        </p:nvPicPr>
        <p:blipFill>
          <a:blip r:embed="rId4"/>
          <a:stretch>
            <a:fillRect/>
          </a:stretch>
        </p:blipFill>
        <p:spPr>
          <a:xfrm>
            <a:off x="9725563" y="1994667"/>
            <a:ext cx="7766243" cy="5581630"/>
          </a:xfrm>
          <a:prstGeom prst="rect">
            <a:avLst/>
          </a:prstGeom>
        </p:spPr>
      </p:pic>
      <p:sp>
        <p:nvSpPr>
          <p:cNvPr id="8" name="Slide Number Placeholder 7">
            <a:extLst>
              <a:ext uri="{FF2B5EF4-FFF2-40B4-BE49-F238E27FC236}">
                <a16:creationId xmlns:a16="http://schemas.microsoft.com/office/drawing/2014/main" id="{9C9D4B35-E12B-81CB-3A39-989A356FE64A}"/>
              </a:ext>
            </a:extLst>
          </p:cNvPr>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3692444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4678"/>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3" name="TextBox 3"/>
          <p:cNvSpPr txBox="1"/>
          <p:nvPr/>
        </p:nvSpPr>
        <p:spPr>
          <a:xfrm>
            <a:off x="440794" y="268509"/>
            <a:ext cx="17088912" cy="597408"/>
          </a:xfrm>
          <a:prstGeom prst="rect">
            <a:avLst/>
          </a:prstGeom>
        </p:spPr>
        <p:txBody>
          <a:bodyPr lIns="0" tIns="0" rIns="0" bIns="0" rtlCol="0" anchor="t">
            <a:spAutoFit/>
          </a:bodyPr>
          <a:lstStyle/>
          <a:p>
            <a:pPr lvl="1" algn="ctr">
              <a:lnSpc>
                <a:spcPts val="4536"/>
              </a:lnSpc>
            </a:pPr>
            <a:r>
              <a:rPr lang="en-US" sz="4200" b="1">
                <a:solidFill>
                  <a:srgbClr val="FFFFFF"/>
                </a:solidFill>
                <a:latin typeface="Arial" panose="020B0604020202020204" pitchFamily="34" charset="0"/>
                <a:cs typeface="Arial" panose="020B0604020202020204" pitchFamily="34" charset="0"/>
              </a:rPr>
              <a:t>Giao diện ứng dụng</a:t>
            </a:r>
          </a:p>
        </p:txBody>
      </p:sp>
      <p:sp>
        <p:nvSpPr>
          <p:cNvPr id="4" name="TextBox 4"/>
          <p:cNvSpPr txBox="1"/>
          <p:nvPr/>
        </p:nvSpPr>
        <p:spPr>
          <a:xfrm>
            <a:off x="13826207" y="9775507"/>
            <a:ext cx="3931920" cy="260777"/>
          </a:xfrm>
          <a:prstGeom prst="rect">
            <a:avLst/>
          </a:prstGeom>
        </p:spPr>
        <p:txBody>
          <a:bodyPr lIns="0" tIns="0" rIns="0" bIns="0" rtlCol="0" anchor="t">
            <a:spAutoFit/>
          </a:bodyPr>
          <a:lstStyle/>
          <a:p>
            <a:pPr algn="r">
              <a:lnSpc>
                <a:spcPts val="2160"/>
              </a:lnSpc>
            </a:pPr>
            <a:r>
              <a:rPr lang="en-US" sz="1800">
                <a:solidFill>
                  <a:srgbClr val="C00000"/>
                </a:solidFill>
                <a:latin typeface="Lato Bold"/>
              </a:rPr>
              <a:t>12</a:t>
            </a:r>
          </a:p>
        </p:txBody>
      </p:sp>
      <p:sp>
        <p:nvSpPr>
          <p:cNvPr id="6" name="TextBox 5">
            <a:extLst>
              <a:ext uri="{FF2B5EF4-FFF2-40B4-BE49-F238E27FC236}">
                <a16:creationId xmlns:a16="http://schemas.microsoft.com/office/drawing/2014/main" id="{A995BAC0-38DE-A215-C229-4AE31932226F}"/>
              </a:ext>
            </a:extLst>
          </p:cNvPr>
          <p:cNvSpPr txBox="1"/>
          <p:nvPr/>
        </p:nvSpPr>
        <p:spPr>
          <a:xfrm>
            <a:off x="940425" y="1552353"/>
            <a:ext cx="9519802" cy="492443"/>
          </a:xfrm>
          <a:prstGeom prst="rect">
            <a:avLst/>
          </a:prstGeom>
          <a:noFill/>
        </p:spPr>
        <p:txBody>
          <a:bodyPr wrap="square" rtlCol="0">
            <a:spAutoFit/>
          </a:bodyPr>
          <a:lstStyle/>
          <a:p>
            <a:r>
              <a:rPr lang="en-US" sz="2600">
                <a:latin typeface="Lato" panose="020F0502020204030203" pitchFamily="34" charset="0"/>
                <a:ea typeface="Lato" panose="020F0502020204030203" pitchFamily="34" charset="0"/>
                <a:cs typeface="Lato" panose="020F0502020204030203" pitchFamily="34" charset="0"/>
              </a:rPr>
              <a:t>Giao diện khối điều khiển và hiện thị: Trang thông tin</a:t>
            </a:r>
          </a:p>
        </p:txBody>
      </p:sp>
      <p:sp>
        <p:nvSpPr>
          <p:cNvPr id="7" name="TextBox 6">
            <a:extLst>
              <a:ext uri="{FF2B5EF4-FFF2-40B4-BE49-F238E27FC236}">
                <a16:creationId xmlns:a16="http://schemas.microsoft.com/office/drawing/2014/main" id="{3EBC04A8-4416-8AE6-F591-0B482A10CAA8}"/>
              </a:ext>
            </a:extLst>
          </p:cNvPr>
          <p:cNvSpPr txBox="1"/>
          <p:nvPr/>
        </p:nvSpPr>
        <p:spPr>
          <a:xfrm>
            <a:off x="940425" y="2405287"/>
            <a:ext cx="5280266" cy="5293757"/>
          </a:xfrm>
          <a:prstGeom prst="rect">
            <a:avLst/>
          </a:prstGeom>
          <a:noFill/>
        </p:spPr>
        <p:txBody>
          <a:bodyPr wrap="square" rtlCol="0">
            <a:spAutoFit/>
          </a:bodyPr>
          <a:lstStyle/>
          <a:p>
            <a:r>
              <a:rPr lang="en-US" sz="2600">
                <a:latin typeface="Lato" panose="020F0502020204030203" pitchFamily="34" charset="0"/>
                <a:ea typeface="Lato" panose="020F0502020204030203" pitchFamily="34" charset="0"/>
                <a:cs typeface="Lato" panose="020F0502020204030203" pitchFamily="34" charset="0"/>
              </a:rPr>
              <a:t>Kích thước giao diện:</a:t>
            </a:r>
          </a:p>
          <a:p>
            <a:r>
              <a:rPr lang="en-US" sz="2600">
                <a:latin typeface="Lato" panose="020F0502020204030203" pitchFamily="34" charset="0"/>
                <a:ea typeface="Lato" panose="020F0502020204030203" pitchFamily="34" charset="0"/>
                <a:cs typeface="Lato" panose="020F0502020204030203" pitchFamily="34" charset="0"/>
              </a:rPr>
              <a:t>  - 1280x720 pixel. </a:t>
            </a:r>
          </a:p>
          <a:p>
            <a:r>
              <a:rPr lang="en-US" sz="2600">
                <a:latin typeface="Lato" panose="020F0502020204030203" pitchFamily="34" charset="0"/>
                <a:ea typeface="Lato" panose="020F0502020204030203" pitchFamily="34" charset="0"/>
                <a:cs typeface="Lato" panose="020F0502020204030203" pitchFamily="34" charset="0"/>
              </a:rPr>
              <a:t>Giao diện gồm chức năng :</a:t>
            </a:r>
          </a:p>
          <a:p>
            <a:r>
              <a:rPr lang="en-US" sz="2600">
                <a:latin typeface="Lato" panose="020F0502020204030203" pitchFamily="34" charset="0"/>
                <a:ea typeface="Lato" panose="020F0502020204030203" pitchFamily="34" charset="0"/>
                <a:cs typeface="Lato" panose="020F0502020204030203" pitchFamily="34" charset="0"/>
              </a:rPr>
              <a:t>  - Hiển thị thời gian thực. </a:t>
            </a:r>
          </a:p>
          <a:p>
            <a:r>
              <a:rPr lang="en-US" sz="2600">
                <a:latin typeface="Lato" panose="020F0502020204030203" pitchFamily="34" charset="0"/>
                <a:ea typeface="Lato" panose="020F0502020204030203" pitchFamily="34" charset="0"/>
                <a:cs typeface="Lato" panose="020F0502020204030203" pitchFamily="34" charset="0"/>
              </a:rPr>
              <a:t>  - Lựa chọn chuyển trang.</a:t>
            </a:r>
          </a:p>
          <a:p>
            <a:r>
              <a:rPr lang="en-US" sz="2600">
                <a:latin typeface="Lato" panose="020F0502020204030203" pitchFamily="34" charset="0"/>
                <a:ea typeface="Lato" panose="020F0502020204030203" pitchFamily="34" charset="0"/>
                <a:cs typeface="Lato" panose="020F0502020204030203" pitchFamily="34" charset="0"/>
              </a:rPr>
              <a:t>  - Trạng thái kết nối.</a:t>
            </a:r>
          </a:p>
          <a:p>
            <a:r>
              <a:rPr lang="en-US" sz="2600">
                <a:latin typeface="Lato" panose="020F0502020204030203" pitchFamily="34" charset="0"/>
                <a:ea typeface="Lato" panose="020F0502020204030203" pitchFamily="34" charset="0"/>
                <a:cs typeface="Lato" panose="020F0502020204030203" pitchFamily="34" charset="0"/>
              </a:rPr>
              <a:t>  - Trạng thái tàu (An toàn/không an toàn ).</a:t>
            </a:r>
          </a:p>
          <a:p>
            <a:r>
              <a:rPr lang="en-US" sz="2600">
                <a:latin typeface="Lato" panose="020F0502020204030203" pitchFamily="34" charset="0"/>
                <a:ea typeface="Lato" panose="020F0502020204030203" pitchFamily="34" charset="0"/>
                <a:cs typeface="Lato" panose="020F0502020204030203" pitchFamily="34" charset="0"/>
              </a:rPr>
              <a:t>  - Hiển thị địa chỉ tàu chuyển đổi từ kinh độ, vĩ độ ra </a:t>
            </a:r>
          </a:p>
          <a:p>
            <a:r>
              <a:rPr lang="en-US" sz="2600">
                <a:latin typeface="Lato" panose="020F0502020204030203" pitchFamily="34" charset="0"/>
                <a:ea typeface="Lato" panose="020F0502020204030203" pitchFamily="34" charset="0"/>
                <a:cs typeface="Lato" panose="020F0502020204030203" pitchFamily="34" charset="0"/>
              </a:rPr>
              <a:t>  - Hiển thị tốc độ tàu.</a:t>
            </a:r>
          </a:p>
          <a:p>
            <a:r>
              <a:rPr lang="en-US" sz="2600">
                <a:latin typeface="Lato" panose="020F0502020204030203" pitchFamily="34" charset="0"/>
                <a:ea typeface="Lato" panose="020F0502020204030203" pitchFamily="34" charset="0"/>
                <a:cs typeface="Lato" panose="020F0502020204030203" pitchFamily="34" charset="0"/>
              </a:rPr>
              <a:t>  - Điền mục tiêu di chuyển dựa trên kinh độ và vĩ độ</a:t>
            </a:r>
          </a:p>
        </p:txBody>
      </p:sp>
      <p:pic>
        <p:nvPicPr>
          <p:cNvPr id="11" name="Picture 10">
            <a:extLst>
              <a:ext uri="{FF2B5EF4-FFF2-40B4-BE49-F238E27FC236}">
                <a16:creationId xmlns:a16="http://schemas.microsoft.com/office/drawing/2014/main" id="{70A5D3FE-07EF-0077-A0FA-D45F9C008328}"/>
              </a:ext>
            </a:extLst>
          </p:cNvPr>
          <p:cNvPicPr>
            <a:picLocks noChangeAspect="1"/>
          </p:cNvPicPr>
          <p:nvPr/>
        </p:nvPicPr>
        <p:blipFill>
          <a:blip r:embed="rId4"/>
          <a:stretch>
            <a:fillRect/>
          </a:stretch>
        </p:blipFill>
        <p:spPr>
          <a:xfrm>
            <a:off x="6407594" y="2405287"/>
            <a:ext cx="11350533" cy="6611063"/>
          </a:xfrm>
          <a:prstGeom prst="rect">
            <a:avLst/>
          </a:prstGeom>
        </p:spPr>
      </p:pic>
      <p:sp>
        <p:nvSpPr>
          <p:cNvPr id="12" name="Slide Number Placeholder 11">
            <a:extLst>
              <a:ext uri="{FF2B5EF4-FFF2-40B4-BE49-F238E27FC236}">
                <a16:creationId xmlns:a16="http://schemas.microsoft.com/office/drawing/2014/main" id="{1BF36B2F-A9F0-5B60-D57D-B509E9BC1F78}"/>
              </a:ext>
            </a:extLst>
          </p:cNvPr>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5224865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4678"/>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3" name="TextBox 3"/>
          <p:cNvSpPr txBox="1"/>
          <p:nvPr/>
        </p:nvSpPr>
        <p:spPr>
          <a:xfrm>
            <a:off x="440794" y="268509"/>
            <a:ext cx="17088912" cy="597408"/>
          </a:xfrm>
          <a:prstGeom prst="rect">
            <a:avLst/>
          </a:prstGeom>
        </p:spPr>
        <p:txBody>
          <a:bodyPr lIns="0" tIns="0" rIns="0" bIns="0" rtlCol="0" anchor="t">
            <a:spAutoFit/>
          </a:bodyPr>
          <a:lstStyle/>
          <a:p>
            <a:pPr algn="ctr">
              <a:lnSpc>
                <a:spcPts val="4536"/>
              </a:lnSpc>
            </a:pPr>
            <a:r>
              <a:rPr lang="en-US" sz="4200" b="1">
                <a:solidFill>
                  <a:srgbClr val="FFFFFF"/>
                </a:solidFill>
                <a:latin typeface="Arial" panose="020B0604020202020204" pitchFamily="34" charset="0"/>
                <a:cs typeface="Arial" panose="020B0604020202020204" pitchFamily="34" charset="0"/>
              </a:rPr>
              <a:t>Giao diện ứng dụng</a:t>
            </a:r>
          </a:p>
        </p:txBody>
      </p:sp>
      <p:sp>
        <p:nvSpPr>
          <p:cNvPr id="4" name="TextBox 4"/>
          <p:cNvSpPr txBox="1"/>
          <p:nvPr/>
        </p:nvSpPr>
        <p:spPr>
          <a:xfrm>
            <a:off x="13826207" y="9775507"/>
            <a:ext cx="3931920" cy="260777"/>
          </a:xfrm>
          <a:prstGeom prst="rect">
            <a:avLst/>
          </a:prstGeom>
        </p:spPr>
        <p:txBody>
          <a:bodyPr lIns="0" tIns="0" rIns="0" bIns="0" rtlCol="0" anchor="t">
            <a:spAutoFit/>
          </a:bodyPr>
          <a:lstStyle/>
          <a:p>
            <a:pPr algn="r">
              <a:lnSpc>
                <a:spcPts val="2160"/>
              </a:lnSpc>
            </a:pPr>
            <a:r>
              <a:rPr lang="en-US" sz="1800">
                <a:solidFill>
                  <a:srgbClr val="C00000"/>
                </a:solidFill>
                <a:latin typeface="Lato Bold"/>
              </a:rPr>
              <a:t>13</a:t>
            </a:r>
          </a:p>
        </p:txBody>
      </p:sp>
      <p:sp>
        <p:nvSpPr>
          <p:cNvPr id="6" name="TextBox 5">
            <a:extLst>
              <a:ext uri="{FF2B5EF4-FFF2-40B4-BE49-F238E27FC236}">
                <a16:creationId xmlns:a16="http://schemas.microsoft.com/office/drawing/2014/main" id="{A995BAC0-38DE-A215-C229-4AE31932226F}"/>
              </a:ext>
            </a:extLst>
          </p:cNvPr>
          <p:cNvSpPr txBox="1"/>
          <p:nvPr/>
        </p:nvSpPr>
        <p:spPr>
          <a:xfrm>
            <a:off x="940426" y="1516721"/>
            <a:ext cx="9519802" cy="492443"/>
          </a:xfrm>
          <a:prstGeom prst="rect">
            <a:avLst/>
          </a:prstGeom>
          <a:noFill/>
        </p:spPr>
        <p:txBody>
          <a:bodyPr wrap="square" rtlCol="0">
            <a:spAutoFit/>
          </a:bodyPr>
          <a:lstStyle/>
          <a:p>
            <a:r>
              <a:rPr lang="en-US" sz="2600">
                <a:latin typeface="Lato" panose="020F0502020204030203" pitchFamily="34" charset="0"/>
                <a:ea typeface="Lato" panose="020F0502020204030203" pitchFamily="34" charset="0"/>
                <a:cs typeface="Lato" panose="020F0502020204030203" pitchFamily="34" charset="0"/>
              </a:rPr>
              <a:t>Giao diện khối điều khiển và hiện thị: Trang theo dõi xe   </a:t>
            </a:r>
          </a:p>
        </p:txBody>
      </p:sp>
      <p:sp>
        <p:nvSpPr>
          <p:cNvPr id="7" name="TextBox 6">
            <a:extLst>
              <a:ext uri="{FF2B5EF4-FFF2-40B4-BE49-F238E27FC236}">
                <a16:creationId xmlns:a16="http://schemas.microsoft.com/office/drawing/2014/main" id="{3EBC04A8-4416-8AE6-F591-0B482A10CAA8}"/>
              </a:ext>
            </a:extLst>
          </p:cNvPr>
          <p:cNvSpPr txBox="1"/>
          <p:nvPr/>
        </p:nvSpPr>
        <p:spPr>
          <a:xfrm>
            <a:off x="940426" y="2409040"/>
            <a:ext cx="5612774" cy="6494085"/>
          </a:xfrm>
          <a:prstGeom prst="rect">
            <a:avLst/>
          </a:prstGeom>
          <a:noFill/>
        </p:spPr>
        <p:txBody>
          <a:bodyPr wrap="square" rtlCol="0">
            <a:spAutoFit/>
          </a:bodyPr>
          <a:lstStyle/>
          <a:p>
            <a:r>
              <a:rPr lang="en-US" sz="2600">
                <a:latin typeface="Lato" panose="020F0502020204030203" pitchFamily="34" charset="0"/>
                <a:ea typeface="Lato" panose="020F0502020204030203" pitchFamily="34" charset="0"/>
                <a:cs typeface="Lato" panose="020F0502020204030203" pitchFamily="34" charset="0"/>
              </a:rPr>
              <a:t>Kích thước giao diện:</a:t>
            </a:r>
          </a:p>
          <a:p>
            <a:r>
              <a:rPr lang="en-US" sz="2600">
                <a:latin typeface="Lato" panose="020F0502020204030203" pitchFamily="34" charset="0"/>
                <a:ea typeface="Lato" panose="020F0502020204030203" pitchFamily="34" charset="0"/>
                <a:cs typeface="Lato" panose="020F0502020204030203" pitchFamily="34" charset="0"/>
              </a:rPr>
              <a:t>  - 1280x720 pixel. </a:t>
            </a:r>
          </a:p>
          <a:p>
            <a:r>
              <a:rPr lang="en-US" sz="2600">
                <a:latin typeface="Lato" panose="020F0502020204030203" pitchFamily="34" charset="0"/>
                <a:ea typeface="Lato" panose="020F0502020204030203" pitchFamily="34" charset="0"/>
                <a:cs typeface="Lato" panose="020F0502020204030203" pitchFamily="34" charset="0"/>
              </a:rPr>
              <a:t>Giao diện gồm chức năng :</a:t>
            </a:r>
          </a:p>
          <a:p>
            <a:r>
              <a:rPr lang="en-US" sz="2600">
                <a:latin typeface="Lato" panose="020F0502020204030203" pitchFamily="34" charset="0"/>
                <a:ea typeface="Lato" panose="020F0502020204030203" pitchFamily="34" charset="0"/>
                <a:cs typeface="Lato" panose="020F0502020204030203" pitchFamily="34" charset="0"/>
              </a:rPr>
              <a:t>  - Hiển thị thời gian thực. </a:t>
            </a:r>
          </a:p>
          <a:p>
            <a:r>
              <a:rPr lang="en-US" sz="2600">
                <a:latin typeface="Lato" panose="020F0502020204030203" pitchFamily="34" charset="0"/>
                <a:ea typeface="Lato" panose="020F0502020204030203" pitchFamily="34" charset="0"/>
                <a:cs typeface="Lato" panose="020F0502020204030203" pitchFamily="34" charset="0"/>
              </a:rPr>
              <a:t>  - Lựa chọn chuyển trang.</a:t>
            </a:r>
          </a:p>
          <a:p>
            <a:r>
              <a:rPr lang="en-US" sz="2600">
                <a:latin typeface="Lato" panose="020F0502020204030203" pitchFamily="34" charset="0"/>
                <a:ea typeface="Lato" panose="020F0502020204030203" pitchFamily="34" charset="0"/>
                <a:cs typeface="Lato" panose="020F0502020204030203" pitchFamily="34" charset="0"/>
              </a:rPr>
              <a:t>  - Thông tin vị trí kinh độ, vĩ độ,  Địa chỉ dựa trên bản đồ.</a:t>
            </a:r>
          </a:p>
          <a:p>
            <a:r>
              <a:rPr lang="en-US" sz="2600">
                <a:latin typeface="Lato" panose="020F0502020204030203" pitchFamily="34" charset="0"/>
                <a:ea typeface="Lato" panose="020F0502020204030203" pitchFamily="34" charset="0"/>
                <a:cs typeface="Lato" panose="020F0502020204030203" pitchFamily="34" charset="0"/>
              </a:rPr>
              <a:t>  - Hiển thị tốc độ tàu.</a:t>
            </a:r>
          </a:p>
          <a:p>
            <a:r>
              <a:rPr lang="en-US" sz="2600">
                <a:latin typeface="Lato" panose="020F0502020204030203" pitchFamily="34" charset="0"/>
                <a:ea typeface="Lato" panose="020F0502020204030203" pitchFamily="34" charset="0"/>
                <a:cs typeface="Lato" panose="020F0502020204030203" pitchFamily="34" charset="0"/>
              </a:rPr>
              <a:t>  - Lấy điểm mục tiêu trên map qua nhấn chuột.</a:t>
            </a:r>
          </a:p>
          <a:p>
            <a:r>
              <a:rPr lang="en-US" sz="2600">
                <a:latin typeface="Lato" panose="020F0502020204030203" pitchFamily="34" charset="0"/>
                <a:ea typeface="Lato" panose="020F0502020204030203" pitchFamily="34" charset="0"/>
                <a:cs typeface="Lato" panose="020F0502020204030203" pitchFamily="34" charset="0"/>
              </a:rPr>
              <a:t>  - Hiển thị khoảng cách theo đường thẳng từ tàu hỏa tới điểm mục tiêu. </a:t>
            </a:r>
          </a:p>
          <a:p>
            <a:r>
              <a:rPr lang="en-US" sz="2600">
                <a:latin typeface="Lato" panose="020F0502020204030203" pitchFamily="34" charset="0"/>
                <a:ea typeface="Lato" panose="020F0502020204030203" pitchFamily="34" charset="0"/>
                <a:cs typeface="Lato" panose="020F0502020204030203" pitchFamily="34" charset="0"/>
              </a:rPr>
              <a:t>Khi khoảng cách &lt;1km : sẽ thông báo tới điểm mục tiêu và xóa Điểm mục tiêu </a:t>
            </a:r>
          </a:p>
          <a:p>
            <a:r>
              <a:rPr lang="en-US" sz="2600">
                <a:latin typeface="Lato" panose="020F0502020204030203" pitchFamily="34" charset="0"/>
                <a:ea typeface="Lato" panose="020F0502020204030203" pitchFamily="34" charset="0"/>
                <a:cs typeface="Lato" panose="020F0502020204030203" pitchFamily="34" charset="0"/>
              </a:rPr>
              <a:t>  </a:t>
            </a:r>
          </a:p>
        </p:txBody>
      </p:sp>
      <p:sp>
        <p:nvSpPr>
          <p:cNvPr id="12" name="Slide Number Placeholder 11">
            <a:extLst>
              <a:ext uri="{FF2B5EF4-FFF2-40B4-BE49-F238E27FC236}">
                <a16:creationId xmlns:a16="http://schemas.microsoft.com/office/drawing/2014/main" id="{1F081E44-5D6E-7D21-A2E8-05F4299D795D}"/>
              </a:ext>
            </a:extLst>
          </p:cNvPr>
          <p:cNvSpPr>
            <a:spLocks noGrp="1"/>
          </p:cNvSpPr>
          <p:nvPr>
            <p:ph type="sldNum" sz="quarter" idx="12"/>
          </p:nvPr>
        </p:nvSpPr>
        <p:spPr/>
        <p:txBody>
          <a:bodyPr/>
          <a:lstStyle/>
          <a:p>
            <a:fld id="{B6F15528-21DE-4FAA-801E-634DDDAF4B2B}" type="slidenum">
              <a:rPr lang="en-US" smtClean="0"/>
              <a:pPr/>
              <a:t>16</a:t>
            </a:fld>
            <a:endParaRPr lang="en-US"/>
          </a:p>
        </p:txBody>
      </p:sp>
      <p:pic>
        <p:nvPicPr>
          <p:cNvPr id="14" name="Picture 13">
            <a:extLst>
              <a:ext uri="{FF2B5EF4-FFF2-40B4-BE49-F238E27FC236}">
                <a16:creationId xmlns:a16="http://schemas.microsoft.com/office/drawing/2014/main" id="{3CFB8553-3744-E698-3350-945697427570}"/>
              </a:ext>
            </a:extLst>
          </p:cNvPr>
          <p:cNvPicPr>
            <a:picLocks noChangeAspect="1"/>
          </p:cNvPicPr>
          <p:nvPr/>
        </p:nvPicPr>
        <p:blipFill>
          <a:blip r:embed="rId4"/>
          <a:stretch>
            <a:fillRect/>
          </a:stretch>
        </p:blipFill>
        <p:spPr>
          <a:xfrm>
            <a:off x="6791230" y="2383269"/>
            <a:ext cx="10966897" cy="6387010"/>
          </a:xfrm>
          <a:prstGeom prst="rect">
            <a:avLst/>
          </a:prstGeom>
        </p:spPr>
      </p:pic>
    </p:spTree>
    <p:extLst>
      <p:ext uri="{BB962C8B-B14F-4D97-AF65-F5344CB8AC3E}">
        <p14:creationId xmlns:p14="http://schemas.microsoft.com/office/powerpoint/2010/main" val="375305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4678"/>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3" name="TextBox 3"/>
          <p:cNvSpPr txBox="1"/>
          <p:nvPr/>
        </p:nvSpPr>
        <p:spPr>
          <a:xfrm>
            <a:off x="440794" y="268509"/>
            <a:ext cx="17088912" cy="597408"/>
          </a:xfrm>
          <a:prstGeom prst="rect">
            <a:avLst/>
          </a:prstGeom>
        </p:spPr>
        <p:txBody>
          <a:bodyPr lIns="0" tIns="0" rIns="0" bIns="0" rtlCol="0" anchor="t">
            <a:spAutoFit/>
          </a:bodyPr>
          <a:lstStyle/>
          <a:p>
            <a:pPr algn="ctr">
              <a:lnSpc>
                <a:spcPts val="4536"/>
              </a:lnSpc>
            </a:pPr>
            <a:r>
              <a:rPr lang="en-US" sz="4200" b="1">
                <a:solidFill>
                  <a:srgbClr val="FFFFFF"/>
                </a:solidFill>
                <a:latin typeface="Arial" panose="020B0604020202020204" pitchFamily="34" charset="0"/>
                <a:cs typeface="Arial" panose="020B0604020202020204" pitchFamily="34" charset="0"/>
              </a:rPr>
              <a:t>Giao diện ứng dụng </a:t>
            </a:r>
          </a:p>
        </p:txBody>
      </p:sp>
      <p:sp>
        <p:nvSpPr>
          <p:cNvPr id="4" name="TextBox 4"/>
          <p:cNvSpPr txBox="1"/>
          <p:nvPr/>
        </p:nvSpPr>
        <p:spPr>
          <a:xfrm>
            <a:off x="13826207" y="9775507"/>
            <a:ext cx="3931920" cy="260777"/>
          </a:xfrm>
          <a:prstGeom prst="rect">
            <a:avLst/>
          </a:prstGeom>
        </p:spPr>
        <p:txBody>
          <a:bodyPr lIns="0" tIns="0" rIns="0" bIns="0" rtlCol="0" anchor="t">
            <a:spAutoFit/>
          </a:bodyPr>
          <a:lstStyle/>
          <a:p>
            <a:pPr algn="r">
              <a:lnSpc>
                <a:spcPts val="2160"/>
              </a:lnSpc>
            </a:pPr>
            <a:r>
              <a:rPr lang="en-US" sz="1800">
                <a:solidFill>
                  <a:srgbClr val="C00000"/>
                </a:solidFill>
                <a:latin typeface="Lato Bold"/>
              </a:rPr>
              <a:t>14</a:t>
            </a:r>
          </a:p>
        </p:txBody>
      </p:sp>
      <p:sp>
        <p:nvSpPr>
          <p:cNvPr id="6" name="TextBox 5">
            <a:extLst>
              <a:ext uri="{FF2B5EF4-FFF2-40B4-BE49-F238E27FC236}">
                <a16:creationId xmlns:a16="http://schemas.microsoft.com/office/drawing/2014/main" id="{A995BAC0-38DE-A215-C229-4AE31932226F}"/>
              </a:ext>
            </a:extLst>
          </p:cNvPr>
          <p:cNvSpPr txBox="1"/>
          <p:nvPr/>
        </p:nvSpPr>
        <p:spPr>
          <a:xfrm>
            <a:off x="940425" y="1684735"/>
            <a:ext cx="9519802" cy="492443"/>
          </a:xfrm>
          <a:prstGeom prst="rect">
            <a:avLst/>
          </a:prstGeom>
          <a:noFill/>
        </p:spPr>
        <p:txBody>
          <a:bodyPr wrap="square" rtlCol="0">
            <a:spAutoFit/>
          </a:bodyPr>
          <a:lstStyle/>
          <a:p>
            <a:r>
              <a:rPr lang="en-US" sz="2600">
                <a:latin typeface="Lato" panose="020F0502020204030203" pitchFamily="34" charset="0"/>
                <a:ea typeface="Lato" panose="020F0502020204030203" pitchFamily="34" charset="0"/>
                <a:cs typeface="Lato" panose="020F0502020204030203" pitchFamily="34" charset="0"/>
              </a:rPr>
              <a:t>Giao diện khối điều khiển và hiện thị: Trang nhận dữ liệu </a:t>
            </a:r>
          </a:p>
        </p:txBody>
      </p:sp>
      <p:sp>
        <p:nvSpPr>
          <p:cNvPr id="7" name="TextBox 6">
            <a:extLst>
              <a:ext uri="{FF2B5EF4-FFF2-40B4-BE49-F238E27FC236}">
                <a16:creationId xmlns:a16="http://schemas.microsoft.com/office/drawing/2014/main" id="{3EBC04A8-4416-8AE6-F591-0B482A10CAA8}"/>
              </a:ext>
            </a:extLst>
          </p:cNvPr>
          <p:cNvSpPr txBox="1"/>
          <p:nvPr/>
        </p:nvSpPr>
        <p:spPr>
          <a:xfrm>
            <a:off x="940425" y="2543911"/>
            <a:ext cx="5612775" cy="3693319"/>
          </a:xfrm>
          <a:prstGeom prst="rect">
            <a:avLst/>
          </a:prstGeom>
          <a:noFill/>
        </p:spPr>
        <p:txBody>
          <a:bodyPr wrap="square" rtlCol="0">
            <a:spAutoFit/>
          </a:bodyPr>
          <a:lstStyle/>
          <a:p>
            <a:r>
              <a:rPr lang="en-US" sz="2600">
                <a:latin typeface="Lato" panose="020F0502020204030203" pitchFamily="34" charset="0"/>
                <a:ea typeface="Lato" panose="020F0502020204030203" pitchFamily="34" charset="0"/>
                <a:cs typeface="Lato" panose="020F0502020204030203" pitchFamily="34" charset="0"/>
              </a:rPr>
              <a:t>Kích thước giao diện:</a:t>
            </a:r>
          </a:p>
          <a:p>
            <a:r>
              <a:rPr lang="en-US" sz="2600">
                <a:latin typeface="Lato" panose="020F0502020204030203" pitchFamily="34" charset="0"/>
                <a:ea typeface="Lato" panose="020F0502020204030203" pitchFamily="34" charset="0"/>
                <a:cs typeface="Lato" panose="020F0502020204030203" pitchFamily="34" charset="0"/>
              </a:rPr>
              <a:t>  - 1280x720 pixel. </a:t>
            </a:r>
          </a:p>
          <a:p>
            <a:r>
              <a:rPr lang="en-US" sz="2600">
                <a:latin typeface="Lato" panose="020F0502020204030203" pitchFamily="34" charset="0"/>
                <a:ea typeface="Lato" panose="020F0502020204030203" pitchFamily="34" charset="0"/>
                <a:cs typeface="Lato" panose="020F0502020204030203" pitchFamily="34" charset="0"/>
              </a:rPr>
              <a:t>Giao diện gồm chức năng :</a:t>
            </a:r>
          </a:p>
          <a:p>
            <a:r>
              <a:rPr lang="en-US" sz="2600">
                <a:latin typeface="Lato" panose="020F0502020204030203" pitchFamily="34" charset="0"/>
                <a:ea typeface="Lato" panose="020F0502020204030203" pitchFamily="34" charset="0"/>
                <a:cs typeface="Lato" panose="020F0502020204030203" pitchFamily="34" charset="0"/>
              </a:rPr>
              <a:t>  - Hiển thị thời gian thực. </a:t>
            </a:r>
          </a:p>
          <a:p>
            <a:r>
              <a:rPr lang="en-US" sz="2600">
                <a:latin typeface="Lato" panose="020F0502020204030203" pitchFamily="34" charset="0"/>
                <a:ea typeface="Lato" panose="020F0502020204030203" pitchFamily="34" charset="0"/>
                <a:cs typeface="Lato" panose="020F0502020204030203" pitchFamily="34" charset="0"/>
              </a:rPr>
              <a:t>  - Lựa chọn chuyển trang.</a:t>
            </a:r>
          </a:p>
          <a:p>
            <a:r>
              <a:rPr lang="en-US" sz="2600">
                <a:latin typeface="Lato" panose="020F0502020204030203" pitchFamily="34" charset="0"/>
                <a:ea typeface="Lato" panose="020F0502020204030203" pitchFamily="34" charset="0"/>
                <a:cs typeface="Lato" panose="020F0502020204030203" pitchFamily="34" charset="0"/>
              </a:rPr>
              <a:t>  - Hiển thị dữ liệu thu được trên bảng.</a:t>
            </a:r>
          </a:p>
          <a:p>
            <a:r>
              <a:rPr lang="en-US" sz="2600">
                <a:latin typeface="Lato" panose="020F0502020204030203" pitchFamily="34" charset="0"/>
                <a:ea typeface="Lato" panose="020F0502020204030203" pitchFamily="34" charset="0"/>
                <a:cs typeface="Lato" panose="020F0502020204030203" pitchFamily="34" charset="0"/>
              </a:rPr>
              <a:t>  - Hỗ trợ xuất file excel hỗ trợ cho việc báo cáo. </a:t>
            </a:r>
          </a:p>
        </p:txBody>
      </p:sp>
      <p:pic>
        <p:nvPicPr>
          <p:cNvPr id="8" name="Picture 7">
            <a:extLst>
              <a:ext uri="{FF2B5EF4-FFF2-40B4-BE49-F238E27FC236}">
                <a16:creationId xmlns:a16="http://schemas.microsoft.com/office/drawing/2014/main" id="{91D1946C-63C8-8160-15CD-EC9C76801583}"/>
              </a:ext>
            </a:extLst>
          </p:cNvPr>
          <p:cNvPicPr>
            <a:picLocks noChangeAspect="1"/>
          </p:cNvPicPr>
          <p:nvPr/>
        </p:nvPicPr>
        <p:blipFill>
          <a:blip r:embed="rId4"/>
          <a:stretch>
            <a:fillRect/>
          </a:stretch>
        </p:blipFill>
        <p:spPr>
          <a:xfrm>
            <a:off x="7131496" y="2543911"/>
            <a:ext cx="10626631" cy="6199979"/>
          </a:xfrm>
          <a:prstGeom prst="rect">
            <a:avLst/>
          </a:prstGeom>
        </p:spPr>
      </p:pic>
      <p:sp>
        <p:nvSpPr>
          <p:cNvPr id="9" name="Slide Number Placeholder 8">
            <a:extLst>
              <a:ext uri="{FF2B5EF4-FFF2-40B4-BE49-F238E27FC236}">
                <a16:creationId xmlns:a16="http://schemas.microsoft.com/office/drawing/2014/main" id="{F1C4E642-BC5A-C5ED-3160-A822724AC8DD}"/>
              </a:ext>
            </a:extLst>
          </p:cNvPr>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3711317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0BA8A58E-F390-54D2-1493-E290FC2CBB44}"/>
              </a:ext>
            </a:extLst>
          </p:cNvPr>
          <p:cNvSpPr>
            <a:spLocks noChangeArrowheads="1"/>
          </p:cNvSpPr>
          <p:nvPr/>
        </p:nvSpPr>
        <p:spPr bwMode="auto">
          <a:xfrm>
            <a:off x="8339035" y="2040723"/>
            <a:ext cx="277064" cy="96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37160" tIns="68580" rIns="137160" bIns="68580" numCol="1" anchor="ctr" anchorCtr="0" compatLnSpc="1">
            <a:prstTxWarp prst="textNoShape">
              <a:avLst/>
            </a:prstTxWarp>
            <a:spAutoFit/>
          </a:bodyPr>
          <a:lstStyle/>
          <a:p>
            <a:pPr defTabSz="1371600" eaLnBrk="0" fontAlgn="base" hangingPunct="0">
              <a:spcBef>
                <a:spcPct val="0"/>
              </a:spcBef>
              <a:spcAft>
                <a:spcPct val="0"/>
              </a:spcAft>
              <a:defRPr/>
            </a:pPr>
            <a:br>
              <a:rPr lang="en-US" altLang="en-US" sz="2700">
                <a:solidFill>
                  <a:prstClr val="black"/>
                </a:solidFill>
                <a:latin typeface="Arial" panose="020B0604020202020204" pitchFamily="34" charset="0"/>
              </a:rPr>
            </a:br>
            <a:endParaRPr lang="en-US" altLang="en-US" sz="2700">
              <a:solidFill>
                <a:prstClr val="black"/>
              </a:solidFill>
              <a:latin typeface="Arial" panose="020B0604020202020204" pitchFamily="34" charset="0"/>
            </a:endParaRPr>
          </a:p>
        </p:txBody>
      </p:sp>
      <p:graphicFrame>
        <p:nvGraphicFramePr>
          <p:cNvPr id="12" name="Table 14">
            <a:extLst>
              <a:ext uri="{FF2B5EF4-FFF2-40B4-BE49-F238E27FC236}">
                <a16:creationId xmlns:a16="http://schemas.microsoft.com/office/drawing/2014/main" id="{2AEED04F-58B3-A36A-C2F7-05A1FC215297}"/>
              </a:ext>
            </a:extLst>
          </p:cNvPr>
          <p:cNvGraphicFramePr>
            <a:graphicFrameLocks noGrp="1"/>
          </p:cNvGraphicFramePr>
          <p:nvPr/>
        </p:nvGraphicFramePr>
        <p:xfrm>
          <a:off x="1261461" y="1487645"/>
          <a:ext cx="16302372" cy="4126894"/>
        </p:xfrm>
        <a:graphic>
          <a:graphicData uri="http://schemas.openxmlformats.org/drawingml/2006/table">
            <a:tbl>
              <a:tblPr firstRow="1" bandRow="1">
                <a:tableStyleId>{5C22544A-7EE6-4342-B048-85BDC9FD1C3A}</a:tableStyleId>
              </a:tblPr>
              <a:tblGrid>
                <a:gridCol w="1713791">
                  <a:extLst>
                    <a:ext uri="{9D8B030D-6E8A-4147-A177-3AD203B41FA5}">
                      <a16:colId xmlns:a16="http://schemas.microsoft.com/office/drawing/2014/main" val="752098222"/>
                    </a:ext>
                  </a:extLst>
                </a:gridCol>
                <a:gridCol w="3067398">
                  <a:extLst>
                    <a:ext uri="{9D8B030D-6E8A-4147-A177-3AD203B41FA5}">
                      <a16:colId xmlns:a16="http://schemas.microsoft.com/office/drawing/2014/main" val="3372004137"/>
                    </a:ext>
                  </a:extLst>
                </a:gridCol>
                <a:gridCol w="3565656">
                  <a:extLst>
                    <a:ext uri="{9D8B030D-6E8A-4147-A177-3AD203B41FA5}">
                      <a16:colId xmlns:a16="http://schemas.microsoft.com/office/drawing/2014/main" val="1107361092"/>
                    </a:ext>
                  </a:extLst>
                </a:gridCol>
                <a:gridCol w="3907286">
                  <a:extLst>
                    <a:ext uri="{9D8B030D-6E8A-4147-A177-3AD203B41FA5}">
                      <a16:colId xmlns:a16="http://schemas.microsoft.com/office/drawing/2014/main" val="1652783575"/>
                    </a:ext>
                  </a:extLst>
                </a:gridCol>
                <a:gridCol w="4048241">
                  <a:extLst>
                    <a:ext uri="{9D8B030D-6E8A-4147-A177-3AD203B41FA5}">
                      <a16:colId xmlns:a16="http://schemas.microsoft.com/office/drawing/2014/main" val="1867673083"/>
                    </a:ext>
                  </a:extLst>
                </a:gridCol>
              </a:tblGrid>
              <a:tr h="8809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i="0" dirty="0">
                          <a:solidFill>
                            <a:schemeClr val="tx1"/>
                          </a:solidFill>
                          <a:latin typeface="Lato" panose="020F0502020204030203" pitchFamily="34" charset="0"/>
                          <a:ea typeface="Lato" panose="020F0502020204030203" pitchFamily="34" charset="0"/>
                          <a:cs typeface="Lato" panose="020F0502020204030203" pitchFamily="34" charset="0"/>
                        </a:rPr>
                        <a:t>Linh </a:t>
                      </a:r>
                      <a:r>
                        <a:rPr lang="en-US" sz="2400" b="0" i="0" dirty="0" err="1">
                          <a:solidFill>
                            <a:schemeClr val="tx1"/>
                          </a:solidFill>
                          <a:latin typeface="Lato" panose="020F0502020204030203" pitchFamily="34" charset="0"/>
                          <a:ea typeface="Lato" panose="020F0502020204030203" pitchFamily="34" charset="0"/>
                          <a:cs typeface="Lato" panose="020F0502020204030203" pitchFamily="34" charset="0"/>
                        </a:rPr>
                        <a:t>kiện</a:t>
                      </a:r>
                      <a:endParaRPr lang="en-US" sz="2400" b="0" i="0" dirty="0">
                        <a:solidFill>
                          <a:schemeClr val="tx1"/>
                        </a:solidFill>
                        <a:latin typeface="Lato" panose="020F0502020204030203" pitchFamily="34" charset="0"/>
                        <a:ea typeface="Lato" panose="020F0502020204030203" pitchFamily="34" charset="0"/>
                        <a:cs typeface="Lato" panose="020F0502020204030203" pitchFamily="34" charset="0"/>
                      </a:endParaRPr>
                    </a:p>
                    <a:p>
                      <a:pPr algn="ctr"/>
                      <a:endParaRPr lang="en-US" sz="2400"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algn="ctr"/>
                      <a:r>
                        <a:rPr lang="en-US" sz="2400" b="0" i="0" dirty="0">
                          <a:solidFill>
                            <a:schemeClr val="tx1"/>
                          </a:solidFill>
                          <a:latin typeface="Lato" panose="020F0502020204030203" pitchFamily="34" charset="0"/>
                          <a:ea typeface="Lato" panose="020F0502020204030203" pitchFamily="34" charset="0"/>
                          <a:cs typeface="Lato" panose="020F0502020204030203" pitchFamily="34" charset="0"/>
                        </a:rPr>
                        <a:t>ESP E2 Mini (1)</a:t>
                      </a: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i="0" dirty="0" err="1">
                          <a:solidFill>
                            <a:schemeClr val="tx1"/>
                          </a:solidFill>
                          <a:latin typeface="Lato" panose="020F0502020204030203" pitchFamily="34" charset="0"/>
                          <a:ea typeface="Lato" panose="020F0502020204030203" pitchFamily="34" charset="0"/>
                          <a:cs typeface="Lato" panose="020F0502020204030203" pitchFamily="34" charset="0"/>
                        </a:rPr>
                        <a:t>Động</a:t>
                      </a:r>
                      <a:r>
                        <a:rPr lang="en-US" sz="2400" b="0" i="0" dirty="0">
                          <a:solidFill>
                            <a:schemeClr val="tx1"/>
                          </a:solidFill>
                          <a:latin typeface="Lato" panose="020F0502020204030203" pitchFamily="34" charset="0"/>
                          <a:ea typeface="Lato" panose="020F0502020204030203" pitchFamily="34" charset="0"/>
                          <a:cs typeface="Lato" panose="020F0502020204030203" pitchFamily="34" charset="0"/>
                        </a:rPr>
                        <a:t> </a:t>
                      </a:r>
                      <a:r>
                        <a:rPr lang="en-US" sz="2400" b="0" i="0" dirty="0" err="1">
                          <a:solidFill>
                            <a:schemeClr val="tx1"/>
                          </a:solidFill>
                          <a:latin typeface="Lato" panose="020F0502020204030203" pitchFamily="34" charset="0"/>
                          <a:ea typeface="Lato" panose="020F0502020204030203" pitchFamily="34" charset="0"/>
                          <a:cs typeface="Lato" panose="020F0502020204030203" pitchFamily="34" charset="0"/>
                        </a:rPr>
                        <a:t>cơ</a:t>
                      </a:r>
                      <a:r>
                        <a:rPr lang="en-US" sz="2400" b="0" i="0" dirty="0">
                          <a:solidFill>
                            <a:schemeClr val="tx1"/>
                          </a:solidFill>
                          <a:latin typeface="Lato" panose="020F0502020204030203" pitchFamily="34" charset="0"/>
                          <a:ea typeface="Lato" panose="020F0502020204030203" pitchFamily="34" charset="0"/>
                          <a:cs typeface="Lato" panose="020F0502020204030203" pitchFamily="34" charset="0"/>
                        </a:rPr>
                        <a:t>, bánh </a:t>
                      </a:r>
                      <a:r>
                        <a:rPr lang="en-US" sz="2400" b="0" i="0" dirty="0" err="1">
                          <a:solidFill>
                            <a:schemeClr val="tx1"/>
                          </a:solidFill>
                          <a:latin typeface="Lato" panose="020F0502020204030203" pitchFamily="34" charset="0"/>
                          <a:ea typeface="Lato" panose="020F0502020204030203" pitchFamily="34" charset="0"/>
                          <a:cs typeface="Lato" panose="020F0502020204030203" pitchFamily="34" charset="0"/>
                        </a:rPr>
                        <a:t>xe</a:t>
                      </a:r>
                      <a:r>
                        <a:rPr lang="en-US" sz="2400" b="0" i="0" dirty="0">
                          <a:solidFill>
                            <a:schemeClr val="tx1"/>
                          </a:solidFill>
                          <a:latin typeface="Lato" panose="020F0502020204030203" pitchFamily="34" charset="0"/>
                          <a:ea typeface="Lato" panose="020F0502020204030203" pitchFamily="34" charset="0"/>
                          <a:cs typeface="Lato" panose="020F0502020204030203" pitchFamily="34" charset="0"/>
                        </a:rPr>
                        <a:t> (4)</a:t>
                      </a:r>
                    </a:p>
                    <a:p>
                      <a:pPr algn="ctr"/>
                      <a:endParaRPr lang="en-US" sz="2400"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i="0" dirty="0" err="1">
                          <a:solidFill>
                            <a:schemeClr val="tx1"/>
                          </a:solidFill>
                          <a:latin typeface="Lato" panose="020F0502020204030203" pitchFamily="34" charset="0"/>
                          <a:ea typeface="Lato" panose="020F0502020204030203" pitchFamily="34" charset="0"/>
                          <a:cs typeface="Lato" panose="020F0502020204030203" pitchFamily="34" charset="0"/>
                        </a:rPr>
                        <a:t>Khung</a:t>
                      </a:r>
                      <a:r>
                        <a:rPr lang="en-US" sz="2400" b="0" i="0" dirty="0">
                          <a:solidFill>
                            <a:schemeClr val="tx1"/>
                          </a:solidFill>
                          <a:latin typeface="Lato" panose="020F0502020204030203" pitchFamily="34" charset="0"/>
                          <a:ea typeface="Lato" panose="020F0502020204030203" pitchFamily="34" charset="0"/>
                          <a:cs typeface="Lato" panose="020F0502020204030203" pitchFamily="34" charset="0"/>
                        </a:rPr>
                        <a:t> </a:t>
                      </a:r>
                      <a:r>
                        <a:rPr lang="en-US" sz="2400" b="0" i="0" dirty="0" err="1">
                          <a:solidFill>
                            <a:schemeClr val="tx1"/>
                          </a:solidFill>
                          <a:latin typeface="Lato" panose="020F0502020204030203" pitchFamily="34" charset="0"/>
                          <a:ea typeface="Lato" panose="020F0502020204030203" pitchFamily="34" charset="0"/>
                          <a:cs typeface="Lato" panose="020F0502020204030203" pitchFamily="34" charset="0"/>
                        </a:rPr>
                        <a:t>xe</a:t>
                      </a:r>
                      <a:r>
                        <a:rPr lang="en-US" sz="2400" b="0" i="0" dirty="0">
                          <a:solidFill>
                            <a:schemeClr val="tx1"/>
                          </a:solidFill>
                          <a:latin typeface="Lato" panose="020F0502020204030203" pitchFamily="34" charset="0"/>
                          <a:ea typeface="Lato" panose="020F0502020204030203" pitchFamily="34" charset="0"/>
                          <a:cs typeface="Lato" panose="020F0502020204030203" pitchFamily="34" charset="0"/>
                        </a:rPr>
                        <a:t>, pin </a:t>
                      </a:r>
                      <a:r>
                        <a:rPr lang="en-US" sz="2400" b="0" i="0" dirty="0" err="1">
                          <a:solidFill>
                            <a:schemeClr val="tx1"/>
                          </a:solidFill>
                          <a:latin typeface="Lato" panose="020F0502020204030203" pitchFamily="34" charset="0"/>
                          <a:ea typeface="Lato" panose="020F0502020204030203" pitchFamily="34" charset="0"/>
                          <a:cs typeface="Lato" panose="020F0502020204030203" pitchFamily="34" charset="0"/>
                        </a:rPr>
                        <a:t>sạc</a:t>
                      </a:r>
                      <a:r>
                        <a:rPr lang="en-US" sz="2400" b="0" i="0" dirty="0">
                          <a:solidFill>
                            <a:schemeClr val="tx1"/>
                          </a:solidFill>
                          <a:latin typeface="Lato" panose="020F0502020204030203" pitchFamily="34" charset="0"/>
                          <a:ea typeface="Lato" panose="020F0502020204030203" pitchFamily="34" charset="0"/>
                          <a:cs typeface="Lato" panose="020F0502020204030203" pitchFamily="34" charset="0"/>
                        </a:rPr>
                        <a:t> (2)</a:t>
                      </a:r>
                    </a:p>
                    <a:p>
                      <a:pPr algn="ctr"/>
                      <a:endParaRPr lang="en-US" sz="2400"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i="0" kern="1200" dirty="0">
                          <a:solidFill>
                            <a:schemeClr val="tx1"/>
                          </a:solidFill>
                          <a:effectLst/>
                          <a:latin typeface="Lato" panose="020F0502020204030203" pitchFamily="34" charset="0"/>
                          <a:ea typeface="Lato" panose="020F0502020204030203" pitchFamily="34" charset="0"/>
                          <a:cs typeface="Lato" panose="020F0502020204030203" pitchFamily="34" charset="0"/>
                        </a:rPr>
                        <a:t>Module encoder </a:t>
                      </a:r>
                      <a:r>
                        <a:rPr lang="en-US" sz="2400" b="0" i="0" dirty="0">
                          <a:solidFill>
                            <a:schemeClr val="tx1"/>
                          </a:solidFill>
                          <a:latin typeface="Lato" panose="020F0502020204030203" pitchFamily="34" charset="0"/>
                          <a:ea typeface="Lato" panose="020F0502020204030203" pitchFamily="34" charset="0"/>
                          <a:cs typeface="Lato" panose="020F0502020204030203" pitchFamily="34" charset="0"/>
                        </a:rPr>
                        <a:t>(2)</a:t>
                      </a:r>
                    </a:p>
                    <a:p>
                      <a:pPr algn="ctr"/>
                      <a:endParaRPr lang="en-US" sz="2400" b="0" i="0"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extLst>
                  <a:ext uri="{0D108BD9-81ED-4DB2-BD59-A6C34878D82A}">
                    <a16:rowId xmlns:a16="http://schemas.microsoft.com/office/drawing/2014/main" val="621512180"/>
                  </a:ext>
                </a:extLst>
              </a:tr>
              <a:tr h="32459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b="0" i="0" dirty="0">
                        <a:solidFill>
                          <a:schemeClr val="tx1"/>
                        </a:solidFill>
                        <a:latin typeface="Lato" panose="020F0502020204030203" pitchFamily="34" charset="0"/>
                        <a:ea typeface="Lato" panose="020F0502020204030203" pitchFamily="34" charset="0"/>
                        <a:cs typeface="Lato" panose="020F050202020403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b="0" i="0" dirty="0">
                        <a:solidFill>
                          <a:schemeClr val="tx1"/>
                        </a:solidFill>
                        <a:latin typeface="Lato" panose="020F0502020204030203" pitchFamily="34" charset="0"/>
                        <a:ea typeface="Lato" panose="020F0502020204030203" pitchFamily="34" charset="0"/>
                        <a:cs typeface="Lato" panose="020F050202020403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b="0" i="0" dirty="0">
                        <a:solidFill>
                          <a:schemeClr val="tx1"/>
                        </a:solidFill>
                        <a:latin typeface="Lato" panose="020F0502020204030203" pitchFamily="34" charset="0"/>
                        <a:ea typeface="Lato" panose="020F0502020204030203" pitchFamily="34" charset="0"/>
                        <a:cs typeface="Lato" panose="020F050202020403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i="0" dirty="0" err="1">
                          <a:solidFill>
                            <a:schemeClr val="tx1"/>
                          </a:solidFill>
                          <a:latin typeface="Lato" panose="020F0502020204030203" pitchFamily="34" charset="0"/>
                          <a:ea typeface="Lato" panose="020F0502020204030203" pitchFamily="34" charset="0"/>
                          <a:cs typeface="Lato" panose="020F0502020204030203" pitchFamily="34" charset="0"/>
                        </a:rPr>
                        <a:t>Hình</a:t>
                      </a:r>
                      <a:r>
                        <a:rPr lang="en-US" sz="2400" b="0" i="0" dirty="0">
                          <a:solidFill>
                            <a:schemeClr val="tx1"/>
                          </a:solidFill>
                          <a:latin typeface="Lato" panose="020F0502020204030203" pitchFamily="34" charset="0"/>
                          <a:ea typeface="Lato" panose="020F0502020204030203" pitchFamily="34" charset="0"/>
                          <a:cs typeface="Lato" panose="020F0502020204030203" pitchFamily="34" charset="0"/>
                        </a:rPr>
                        <a:t> </a:t>
                      </a:r>
                      <a:r>
                        <a:rPr lang="en-US" sz="2400" b="0" i="0" dirty="0" err="1">
                          <a:solidFill>
                            <a:schemeClr val="tx1"/>
                          </a:solidFill>
                          <a:latin typeface="Lato" panose="020F0502020204030203" pitchFamily="34" charset="0"/>
                          <a:ea typeface="Lato" panose="020F0502020204030203" pitchFamily="34" charset="0"/>
                          <a:cs typeface="Lato" panose="020F0502020204030203" pitchFamily="34" charset="0"/>
                        </a:rPr>
                        <a:t>ảnh</a:t>
                      </a:r>
                      <a:endParaRPr lang="en-US" sz="2400" b="0" i="0" dirty="0">
                        <a:solidFill>
                          <a:schemeClr val="tx1"/>
                        </a:solidFill>
                        <a:latin typeface="Lato" panose="020F0502020204030203" pitchFamily="34" charset="0"/>
                        <a:ea typeface="Lato" panose="020F0502020204030203" pitchFamily="34" charset="0"/>
                        <a:cs typeface="Lato" panose="020F0502020204030203" pitchFamily="34" charset="0"/>
                      </a:endParaRPr>
                    </a:p>
                    <a:p>
                      <a:pPr algn="ctr"/>
                      <a:endParaRPr lang="en-US" sz="2400"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4444029"/>
                  </a:ext>
                </a:extLst>
              </a:tr>
            </a:tbl>
          </a:graphicData>
        </a:graphic>
      </p:graphicFrame>
      <p:pic>
        <p:nvPicPr>
          <p:cNvPr id="21" name="Picture 20" descr="A picture containing electronics, circuit component, electronic engineering, electronic component&#10;&#10;Description automatically generated">
            <a:extLst>
              <a:ext uri="{FF2B5EF4-FFF2-40B4-BE49-F238E27FC236}">
                <a16:creationId xmlns:a16="http://schemas.microsoft.com/office/drawing/2014/main" id="{CBD06540-7A3A-9BD9-2438-C979265CD9AB}"/>
              </a:ext>
            </a:extLst>
          </p:cNvPr>
          <p:cNvPicPr>
            <a:picLocks noChangeAspect="1"/>
          </p:cNvPicPr>
          <p:nvPr/>
        </p:nvPicPr>
        <p:blipFill rotWithShape="1">
          <a:blip r:embed="rId3"/>
          <a:srcRect l="13956" t="10948" r="9693" b="14267"/>
          <a:stretch/>
        </p:blipFill>
        <p:spPr>
          <a:xfrm>
            <a:off x="14199977" y="2651951"/>
            <a:ext cx="2717288" cy="2661557"/>
          </a:xfrm>
          <a:prstGeom prst="rect">
            <a:avLst/>
          </a:prstGeom>
        </p:spPr>
      </p:pic>
      <p:pic>
        <p:nvPicPr>
          <p:cNvPr id="22" name="Picture 21">
            <a:extLst>
              <a:ext uri="{FF2B5EF4-FFF2-40B4-BE49-F238E27FC236}">
                <a16:creationId xmlns:a16="http://schemas.microsoft.com/office/drawing/2014/main" id="{5DE7BE02-C269-18CC-E0C3-9E08694D7F12}"/>
              </a:ext>
            </a:extLst>
          </p:cNvPr>
          <p:cNvPicPr>
            <a:picLocks noChangeAspect="1"/>
          </p:cNvPicPr>
          <p:nvPr/>
        </p:nvPicPr>
        <p:blipFill>
          <a:blip r:embed="rId4"/>
          <a:stretch>
            <a:fillRect/>
          </a:stretch>
        </p:blipFill>
        <p:spPr>
          <a:xfrm>
            <a:off x="6634821" y="2651951"/>
            <a:ext cx="2449544" cy="2588198"/>
          </a:xfrm>
          <a:prstGeom prst="rect">
            <a:avLst/>
          </a:prstGeom>
        </p:spPr>
      </p:pic>
      <p:pic>
        <p:nvPicPr>
          <p:cNvPr id="23" name="Picture 22" descr="Khung Robot, khung xe 4 bánh, 3 bánh chất liệu nhôm | Lazada.vn">
            <a:extLst>
              <a:ext uri="{FF2B5EF4-FFF2-40B4-BE49-F238E27FC236}">
                <a16:creationId xmlns:a16="http://schemas.microsoft.com/office/drawing/2014/main" id="{77824710-2122-5174-22D5-ECACF43772F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5187" b="15616"/>
          <a:stretch/>
        </p:blipFill>
        <p:spPr bwMode="auto">
          <a:xfrm>
            <a:off x="10194376" y="2944068"/>
            <a:ext cx="2895590" cy="2003963"/>
          </a:xfrm>
          <a:prstGeom prst="rect">
            <a:avLst/>
          </a:prstGeom>
          <a:noFill/>
          <a:ln>
            <a:noFill/>
          </a:ln>
          <a:extLst>
            <a:ext uri="{53640926-AAD7-44D8-BBD7-CCE9431645EC}">
              <a14:shadowObscured xmlns:a14="http://schemas.microsoft.com/office/drawing/2010/main"/>
            </a:ext>
          </a:extLst>
        </p:spPr>
      </p:pic>
      <p:pic>
        <p:nvPicPr>
          <p:cNvPr id="24" name="Picture 23" descr="A close-up of a purple circuit board&#10;&#10;Description automatically generated with medium confidence">
            <a:extLst>
              <a:ext uri="{FF2B5EF4-FFF2-40B4-BE49-F238E27FC236}">
                <a16:creationId xmlns:a16="http://schemas.microsoft.com/office/drawing/2014/main" id="{D6C10D8A-7569-63E9-17E8-7413A81F82BD}"/>
              </a:ext>
            </a:extLst>
          </p:cNvPr>
          <p:cNvPicPr>
            <a:picLocks noChangeAspect="1"/>
          </p:cNvPicPr>
          <p:nvPr/>
        </p:nvPicPr>
        <p:blipFill>
          <a:blip r:embed="rId6"/>
          <a:stretch>
            <a:fillRect/>
          </a:stretch>
        </p:blipFill>
        <p:spPr>
          <a:xfrm>
            <a:off x="3101796" y="2651951"/>
            <a:ext cx="2512409" cy="2512409"/>
          </a:xfrm>
          <a:prstGeom prst="rect">
            <a:avLst/>
          </a:prstGeom>
        </p:spPr>
      </p:pic>
      <p:sp>
        <p:nvSpPr>
          <p:cNvPr id="25" name="TextBox 24">
            <a:extLst>
              <a:ext uri="{FF2B5EF4-FFF2-40B4-BE49-F238E27FC236}">
                <a16:creationId xmlns:a16="http://schemas.microsoft.com/office/drawing/2014/main" id="{2125ABA9-4624-2FAD-D3A0-C760CEE78AEC}"/>
              </a:ext>
            </a:extLst>
          </p:cNvPr>
          <p:cNvSpPr txBox="1"/>
          <p:nvPr/>
        </p:nvSpPr>
        <p:spPr>
          <a:xfrm>
            <a:off x="17246471" y="9784056"/>
            <a:ext cx="634724" cy="415498"/>
          </a:xfrm>
          <a:prstGeom prst="rect">
            <a:avLst/>
          </a:prstGeom>
          <a:noFill/>
        </p:spPr>
        <p:txBody>
          <a:bodyPr wrap="square">
            <a:spAutoFit/>
          </a:bodyPr>
          <a:lstStyle/>
          <a:p>
            <a:r>
              <a:rPr lang="en-US" sz="2100" b="1">
                <a:solidFill>
                  <a:srgbClr val="C02034"/>
                </a:solidFill>
                <a:latin typeface="Lato" panose="020F0502020204030203" pitchFamily="34" charset="0"/>
                <a:ea typeface="Lato" panose="020F0502020204030203" pitchFamily="34" charset="0"/>
                <a:cs typeface="Lato" panose="020F0502020204030203" pitchFamily="34" charset="0"/>
              </a:rPr>
              <a:t>15</a:t>
            </a:r>
            <a:endParaRPr lang="en-US" sz="2100" b="1">
              <a:latin typeface="Lato" panose="020F0502020204030203" pitchFamily="34" charset="0"/>
              <a:ea typeface="Lato" panose="020F0502020204030203" pitchFamily="34" charset="0"/>
              <a:cs typeface="Lato" panose="020F0502020204030203" pitchFamily="34" charset="0"/>
            </a:endParaRPr>
          </a:p>
        </p:txBody>
      </p:sp>
      <p:sp>
        <p:nvSpPr>
          <p:cNvPr id="3" name="Title 2">
            <a:extLst>
              <a:ext uri="{FF2B5EF4-FFF2-40B4-BE49-F238E27FC236}">
                <a16:creationId xmlns:a16="http://schemas.microsoft.com/office/drawing/2014/main" id="{79A6EE2C-82FC-AD51-BEB5-17EBA9772C5C}"/>
              </a:ext>
            </a:extLst>
          </p:cNvPr>
          <p:cNvSpPr>
            <a:spLocks noGrp="1"/>
          </p:cNvSpPr>
          <p:nvPr>
            <p:ph type="title"/>
          </p:nvPr>
        </p:nvSpPr>
        <p:spPr/>
        <p:txBody>
          <a:bodyPr>
            <a:normAutofit fontScale="90000"/>
          </a:bodyPr>
          <a:lstStyle/>
          <a:p>
            <a:r>
              <a:rPr lang="en-US" dirty="0" err="1"/>
              <a:t>Thiết</a:t>
            </a:r>
            <a:r>
              <a:rPr lang="en-US" dirty="0"/>
              <a:t> </a:t>
            </a:r>
            <a:r>
              <a:rPr lang="en-US" dirty="0" err="1"/>
              <a:t>kế</a:t>
            </a:r>
            <a:r>
              <a:rPr lang="en-US" dirty="0"/>
              <a:t> </a:t>
            </a:r>
            <a:r>
              <a:rPr lang="en-US" dirty="0" err="1"/>
              <a:t>và</a:t>
            </a:r>
            <a:r>
              <a:rPr lang="en-US" dirty="0"/>
              <a:t> </a:t>
            </a:r>
            <a:r>
              <a:rPr lang="en-US" dirty="0" err="1"/>
              <a:t>lắp</a:t>
            </a:r>
            <a:r>
              <a:rPr lang="en-US" dirty="0"/>
              <a:t> </a:t>
            </a:r>
            <a:r>
              <a:rPr lang="en-US" dirty="0" err="1"/>
              <a:t>ráp</a:t>
            </a:r>
            <a:r>
              <a:rPr lang="en-US" dirty="0"/>
              <a:t> </a:t>
            </a:r>
            <a:r>
              <a:rPr lang="en-US" dirty="0" err="1"/>
              <a:t>phần</a:t>
            </a:r>
            <a:r>
              <a:rPr lang="en-US" dirty="0"/>
              <a:t> </a:t>
            </a:r>
            <a:r>
              <a:rPr lang="en-US" dirty="0" err="1"/>
              <a:t>cứng</a:t>
            </a:r>
            <a:endParaRPr lang="en-US" dirty="0"/>
          </a:p>
        </p:txBody>
      </p:sp>
      <p:graphicFrame>
        <p:nvGraphicFramePr>
          <p:cNvPr id="5" name="Table 4">
            <a:extLst>
              <a:ext uri="{FF2B5EF4-FFF2-40B4-BE49-F238E27FC236}">
                <a16:creationId xmlns:a16="http://schemas.microsoft.com/office/drawing/2014/main" id="{3B2D8554-CED6-E2C1-F0F6-9EE4D2EF6219}"/>
              </a:ext>
            </a:extLst>
          </p:cNvPr>
          <p:cNvGraphicFramePr>
            <a:graphicFrameLocks noGrp="1"/>
          </p:cNvGraphicFramePr>
          <p:nvPr>
            <p:extLst>
              <p:ext uri="{D42A27DB-BD31-4B8C-83A1-F6EECF244321}">
                <p14:modId xmlns:p14="http://schemas.microsoft.com/office/powerpoint/2010/main" val="4135052522"/>
              </p:ext>
            </p:extLst>
          </p:nvPr>
        </p:nvGraphicFramePr>
        <p:xfrm>
          <a:off x="1261461" y="5641555"/>
          <a:ext cx="16302372" cy="3818193"/>
        </p:xfrm>
        <a:graphic>
          <a:graphicData uri="http://schemas.openxmlformats.org/drawingml/2006/table">
            <a:tbl>
              <a:tblPr firstRow="1" bandRow="1">
                <a:tableStyleId>{5C22544A-7EE6-4342-B048-85BDC9FD1C3A}</a:tableStyleId>
              </a:tblPr>
              <a:tblGrid>
                <a:gridCol w="1713791">
                  <a:extLst>
                    <a:ext uri="{9D8B030D-6E8A-4147-A177-3AD203B41FA5}">
                      <a16:colId xmlns:a16="http://schemas.microsoft.com/office/drawing/2014/main" val="1973801847"/>
                    </a:ext>
                  </a:extLst>
                </a:gridCol>
                <a:gridCol w="3067398">
                  <a:extLst>
                    <a:ext uri="{9D8B030D-6E8A-4147-A177-3AD203B41FA5}">
                      <a16:colId xmlns:a16="http://schemas.microsoft.com/office/drawing/2014/main" val="566740811"/>
                    </a:ext>
                  </a:extLst>
                </a:gridCol>
                <a:gridCol w="3565656">
                  <a:extLst>
                    <a:ext uri="{9D8B030D-6E8A-4147-A177-3AD203B41FA5}">
                      <a16:colId xmlns:a16="http://schemas.microsoft.com/office/drawing/2014/main" val="3617474877"/>
                    </a:ext>
                  </a:extLst>
                </a:gridCol>
                <a:gridCol w="3907286">
                  <a:extLst>
                    <a:ext uri="{9D8B030D-6E8A-4147-A177-3AD203B41FA5}">
                      <a16:colId xmlns:a16="http://schemas.microsoft.com/office/drawing/2014/main" val="3531768314"/>
                    </a:ext>
                  </a:extLst>
                </a:gridCol>
                <a:gridCol w="4048241">
                  <a:extLst>
                    <a:ext uri="{9D8B030D-6E8A-4147-A177-3AD203B41FA5}">
                      <a16:colId xmlns:a16="http://schemas.microsoft.com/office/drawing/2014/main" val="1129525787"/>
                    </a:ext>
                  </a:extLst>
                </a:gridCol>
              </a:tblGrid>
              <a:tr h="8809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i="0" dirty="0">
                          <a:solidFill>
                            <a:schemeClr val="tx1"/>
                          </a:solidFill>
                          <a:latin typeface="Lato" panose="020F0502020204030203" pitchFamily="34" charset="0"/>
                          <a:ea typeface="Lato" panose="020F0502020204030203" pitchFamily="34" charset="0"/>
                          <a:cs typeface="Lato" panose="020F0502020204030203" pitchFamily="34" charset="0"/>
                        </a:rPr>
                        <a:t>Linh </a:t>
                      </a:r>
                      <a:r>
                        <a:rPr lang="en-US" sz="2400" b="0" i="0" dirty="0" err="1">
                          <a:solidFill>
                            <a:schemeClr val="tx1"/>
                          </a:solidFill>
                          <a:latin typeface="Lato" panose="020F0502020204030203" pitchFamily="34" charset="0"/>
                          <a:ea typeface="Lato" panose="020F0502020204030203" pitchFamily="34" charset="0"/>
                          <a:cs typeface="Lato" panose="020F0502020204030203" pitchFamily="34" charset="0"/>
                        </a:rPr>
                        <a:t>kiện</a:t>
                      </a:r>
                      <a:endParaRPr lang="en-US" sz="2400" b="0" i="0" dirty="0">
                        <a:solidFill>
                          <a:schemeClr val="tx1"/>
                        </a:solidFill>
                        <a:latin typeface="Lato" panose="020F0502020204030203" pitchFamily="34" charset="0"/>
                        <a:ea typeface="Lato" panose="020F0502020204030203" pitchFamily="34" charset="0"/>
                        <a:cs typeface="Lato" panose="020F0502020204030203" pitchFamily="34" charset="0"/>
                      </a:endParaRPr>
                    </a:p>
                    <a:p>
                      <a:pPr algn="ctr"/>
                      <a:endParaRPr lang="en-US" sz="2400"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algn="ctr"/>
                      <a:r>
                        <a:rPr lang="en-US" sz="2400" b="0" dirty="0" err="1">
                          <a:solidFill>
                            <a:schemeClr val="tx1"/>
                          </a:solidFill>
                          <a:latin typeface="Lato" panose="020F0502020204030203" pitchFamily="34" charset="0"/>
                          <a:ea typeface="Lato" panose="020F0502020204030203" pitchFamily="34" charset="0"/>
                          <a:cs typeface="Lato" panose="020F0502020204030203" pitchFamily="34" charset="0"/>
                        </a:rPr>
                        <a:t>Mạch</a:t>
                      </a:r>
                      <a:r>
                        <a:rPr lang="en-US" sz="2400" b="0" dirty="0">
                          <a:solidFill>
                            <a:schemeClr val="tx1"/>
                          </a:solidFill>
                          <a:latin typeface="Lato" panose="020F0502020204030203" pitchFamily="34" charset="0"/>
                          <a:ea typeface="Lato" panose="020F0502020204030203" pitchFamily="34" charset="0"/>
                          <a:cs typeface="Lato" panose="020F0502020204030203" pitchFamily="34" charset="0"/>
                        </a:rPr>
                        <a:t> </a:t>
                      </a:r>
                      <a:r>
                        <a:rPr lang="en-US" sz="2400" b="0" dirty="0" err="1">
                          <a:solidFill>
                            <a:schemeClr val="tx1"/>
                          </a:solidFill>
                          <a:latin typeface="Lato" panose="020F0502020204030203" pitchFamily="34" charset="0"/>
                          <a:ea typeface="Lato" panose="020F0502020204030203" pitchFamily="34" charset="0"/>
                          <a:cs typeface="Lato" panose="020F0502020204030203" pitchFamily="34" charset="0"/>
                        </a:rPr>
                        <a:t>điều</a:t>
                      </a:r>
                      <a:r>
                        <a:rPr lang="en-US" sz="2400" b="0" dirty="0">
                          <a:solidFill>
                            <a:schemeClr val="tx1"/>
                          </a:solidFill>
                          <a:latin typeface="Lato" panose="020F0502020204030203" pitchFamily="34" charset="0"/>
                          <a:ea typeface="Lato" panose="020F0502020204030203" pitchFamily="34" charset="0"/>
                          <a:cs typeface="Lato" panose="020F0502020204030203" pitchFamily="34" charset="0"/>
                        </a:rPr>
                        <a:t> </a:t>
                      </a:r>
                      <a:r>
                        <a:rPr lang="en-US" sz="2400" b="0" dirty="0" err="1">
                          <a:solidFill>
                            <a:schemeClr val="tx1"/>
                          </a:solidFill>
                          <a:latin typeface="Lato" panose="020F0502020204030203" pitchFamily="34" charset="0"/>
                          <a:ea typeface="Lato" panose="020F0502020204030203" pitchFamily="34" charset="0"/>
                          <a:cs typeface="Lato" panose="020F0502020204030203" pitchFamily="34" charset="0"/>
                        </a:rPr>
                        <a:t>khiển</a:t>
                      </a:r>
                      <a:r>
                        <a:rPr lang="en-US" sz="2400" b="0" dirty="0">
                          <a:solidFill>
                            <a:schemeClr val="tx1"/>
                          </a:solidFill>
                          <a:latin typeface="Lato" panose="020F0502020204030203" pitchFamily="34" charset="0"/>
                          <a:ea typeface="Lato" panose="020F0502020204030203" pitchFamily="34" charset="0"/>
                          <a:cs typeface="Lato" panose="020F0502020204030203" pitchFamily="34" charset="0"/>
                        </a:rPr>
                        <a:t> L298N (1)</a:t>
                      </a: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i="0" kern="1200" dirty="0">
                          <a:solidFill>
                            <a:schemeClr val="tx1"/>
                          </a:solidFill>
                          <a:effectLst/>
                          <a:latin typeface="Lato" panose="020F0502020204030203" pitchFamily="34" charset="0"/>
                          <a:ea typeface="Lato" panose="020F0502020204030203" pitchFamily="34" charset="0"/>
                          <a:cs typeface="Lato" panose="020F0502020204030203" pitchFamily="34" charset="0"/>
                        </a:rPr>
                        <a:t>Raspberry Pi 3B  (1)</a:t>
                      </a:r>
                      <a:endParaRPr lang="en-US" sz="2400" dirty="0">
                        <a:solidFill>
                          <a:schemeClr val="tx1"/>
                        </a:solidFill>
                        <a:effectLst/>
                        <a:latin typeface="Lato" panose="020F0502020204030203" pitchFamily="34" charset="0"/>
                        <a:ea typeface="Lato" panose="020F0502020204030203" pitchFamily="34" charset="0"/>
                        <a:cs typeface="Lato" panose="020F0502020204030203" pitchFamily="34" charset="0"/>
                      </a:endParaRPr>
                    </a:p>
                    <a:p>
                      <a:pPr algn="ctr"/>
                      <a:endParaRPr lang="en-US" sz="2400"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i="0" kern="1200">
                          <a:solidFill>
                            <a:schemeClr val="tx1"/>
                          </a:solidFill>
                          <a:effectLst/>
                          <a:latin typeface="Lato" panose="020F0502020204030203" pitchFamily="34" charset="0"/>
                          <a:ea typeface="Lato" panose="020F0502020204030203" pitchFamily="34" charset="0"/>
                          <a:cs typeface="Lato" panose="020F0502020204030203" pitchFamily="34" charset="0"/>
                        </a:rPr>
                        <a:t>Cảm biến khoảng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i="0" kern="1200">
                          <a:solidFill>
                            <a:schemeClr val="tx1"/>
                          </a:solidFill>
                          <a:effectLst/>
                          <a:latin typeface="Lato" panose="020F0502020204030203" pitchFamily="34" charset="0"/>
                          <a:ea typeface="Lato" panose="020F0502020204030203" pitchFamily="34" charset="0"/>
                          <a:cs typeface="Lato" panose="020F0502020204030203" pitchFamily="34" charset="0"/>
                        </a:rPr>
                        <a:t>cách HC – SR04(3)</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b="0" i="0"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i="0">
                          <a:solidFill>
                            <a:schemeClr val="tx1"/>
                          </a:solidFill>
                          <a:latin typeface="Lato" panose="020F0502020204030203" pitchFamily="34" charset="0"/>
                          <a:ea typeface="Lato" panose="020F0502020204030203" pitchFamily="34" charset="0"/>
                          <a:cs typeface="Lato" panose="020F0502020204030203" pitchFamily="34" charset="0"/>
                        </a:rPr>
                        <a:t>ĐỊnh vị GPS – NEO M6(1</a:t>
                      </a:r>
                      <a:r>
                        <a:rPr lang="en-US" sz="2400" b="0" i="0" dirty="0">
                          <a:solidFill>
                            <a:schemeClr val="tx1"/>
                          </a:solidFill>
                          <a:latin typeface="Lato" panose="020F0502020204030203" pitchFamily="34" charset="0"/>
                          <a:ea typeface="Lato" panose="020F0502020204030203" pitchFamily="34" charset="0"/>
                          <a:cs typeface="Lato" panose="020F0502020204030203" pitchFamily="34" charset="0"/>
                        </a:rPr>
                        <a:t>)</a:t>
                      </a:r>
                    </a:p>
                    <a:p>
                      <a:pPr algn="ctr"/>
                      <a:endParaRPr lang="en-US" sz="2400"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F"/>
                    </a:solidFill>
                  </a:tcPr>
                </a:tc>
                <a:extLst>
                  <a:ext uri="{0D108BD9-81ED-4DB2-BD59-A6C34878D82A}">
                    <a16:rowId xmlns:a16="http://schemas.microsoft.com/office/drawing/2014/main" val="334763031"/>
                  </a:ext>
                </a:extLst>
              </a:tr>
              <a:tr h="258375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b="0" i="0" dirty="0">
                        <a:solidFill>
                          <a:schemeClr val="tx1"/>
                        </a:solidFill>
                        <a:latin typeface="Lato" panose="020F0502020204030203" pitchFamily="34" charset="0"/>
                        <a:ea typeface="Lato" panose="020F0502020204030203" pitchFamily="34" charset="0"/>
                        <a:cs typeface="Lato" panose="020F050202020403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b="0" i="0" dirty="0">
                        <a:solidFill>
                          <a:schemeClr val="tx1"/>
                        </a:solidFill>
                        <a:latin typeface="Lato" panose="020F0502020204030203" pitchFamily="34" charset="0"/>
                        <a:ea typeface="Lato" panose="020F0502020204030203" pitchFamily="34" charset="0"/>
                        <a:cs typeface="Lato" panose="020F050202020403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b="0" i="0" dirty="0">
                        <a:solidFill>
                          <a:schemeClr val="tx1"/>
                        </a:solidFill>
                        <a:latin typeface="Lato" panose="020F0502020204030203" pitchFamily="34" charset="0"/>
                        <a:ea typeface="Lato" panose="020F0502020204030203" pitchFamily="34" charset="0"/>
                        <a:cs typeface="Lato" panose="020F050202020403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i="0" dirty="0" err="1">
                          <a:solidFill>
                            <a:schemeClr val="tx1"/>
                          </a:solidFill>
                          <a:latin typeface="Lato" panose="020F0502020204030203" pitchFamily="34" charset="0"/>
                          <a:ea typeface="Lato" panose="020F0502020204030203" pitchFamily="34" charset="0"/>
                          <a:cs typeface="Lato" panose="020F0502020204030203" pitchFamily="34" charset="0"/>
                        </a:rPr>
                        <a:t>Hình</a:t>
                      </a:r>
                      <a:r>
                        <a:rPr lang="en-US" sz="2400" b="0" i="0" dirty="0">
                          <a:solidFill>
                            <a:schemeClr val="tx1"/>
                          </a:solidFill>
                          <a:latin typeface="Lato" panose="020F0502020204030203" pitchFamily="34" charset="0"/>
                          <a:ea typeface="Lato" panose="020F0502020204030203" pitchFamily="34" charset="0"/>
                          <a:cs typeface="Lato" panose="020F0502020204030203" pitchFamily="34" charset="0"/>
                        </a:rPr>
                        <a:t> </a:t>
                      </a:r>
                      <a:r>
                        <a:rPr lang="en-US" sz="2400" b="0" i="0" dirty="0" err="1">
                          <a:solidFill>
                            <a:schemeClr val="tx1"/>
                          </a:solidFill>
                          <a:latin typeface="Lato" panose="020F0502020204030203" pitchFamily="34" charset="0"/>
                          <a:ea typeface="Lato" panose="020F0502020204030203" pitchFamily="34" charset="0"/>
                          <a:cs typeface="Lato" panose="020F0502020204030203" pitchFamily="34" charset="0"/>
                        </a:rPr>
                        <a:t>ảnh</a:t>
                      </a:r>
                      <a:endParaRPr lang="en-US" sz="2400" b="0" i="0" dirty="0">
                        <a:solidFill>
                          <a:schemeClr val="tx1"/>
                        </a:solidFill>
                        <a:latin typeface="Lato" panose="020F0502020204030203" pitchFamily="34" charset="0"/>
                        <a:ea typeface="Lato" panose="020F0502020204030203" pitchFamily="34" charset="0"/>
                        <a:cs typeface="Lato" panose="020F0502020204030203" pitchFamily="34" charset="0"/>
                      </a:endParaRPr>
                    </a:p>
                    <a:p>
                      <a:pPr algn="ctr"/>
                      <a:endParaRPr lang="en-US" sz="2400"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6302749"/>
                  </a:ext>
                </a:extLst>
              </a:tr>
            </a:tbl>
          </a:graphicData>
        </a:graphic>
      </p:graphicFrame>
      <p:pic>
        <p:nvPicPr>
          <p:cNvPr id="6" name="Picture 5">
            <a:extLst>
              <a:ext uri="{FF2B5EF4-FFF2-40B4-BE49-F238E27FC236}">
                <a16:creationId xmlns:a16="http://schemas.microsoft.com/office/drawing/2014/main" id="{581B7241-5872-7A5F-DF41-0737F472F308}"/>
              </a:ext>
            </a:extLst>
          </p:cNvPr>
          <p:cNvPicPr>
            <a:picLocks noChangeAspect="1"/>
          </p:cNvPicPr>
          <p:nvPr/>
        </p:nvPicPr>
        <p:blipFill>
          <a:blip r:embed="rId7"/>
          <a:stretch>
            <a:fillRect/>
          </a:stretch>
        </p:blipFill>
        <p:spPr>
          <a:xfrm>
            <a:off x="6609174" y="7083984"/>
            <a:ext cx="2475191" cy="1767993"/>
          </a:xfrm>
          <a:prstGeom prst="rect">
            <a:avLst/>
          </a:prstGeom>
        </p:spPr>
      </p:pic>
      <p:pic>
        <p:nvPicPr>
          <p:cNvPr id="7" name="Picture 6">
            <a:extLst>
              <a:ext uri="{FF2B5EF4-FFF2-40B4-BE49-F238E27FC236}">
                <a16:creationId xmlns:a16="http://schemas.microsoft.com/office/drawing/2014/main" id="{14F7BFF3-A6B7-BBFD-3A4C-A03FBB214192}"/>
              </a:ext>
            </a:extLst>
          </p:cNvPr>
          <p:cNvPicPr>
            <a:picLocks noChangeAspect="1"/>
          </p:cNvPicPr>
          <p:nvPr/>
        </p:nvPicPr>
        <p:blipFill>
          <a:blip r:embed="rId8"/>
          <a:stretch>
            <a:fillRect/>
          </a:stretch>
        </p:blipFill>
        <p:spPr>
          <a:xfrm>
            <a:off x="3595934" y="7426278"/>
            <a:ext cx="2018271" cy="1417367"/>
          </a:xfrm>
          <a:prstGeom prst="rect">
            <a:avLst/>
          </a:prstGeom>
        </p:spPr>
      </p:pic>
      <p:pic>
        <p:nvPicPr>
          <p:cNvPr id="4" name="Picture 3">
            <a:extLst>
              <a:ext uri="{FF2B5EF4-FFF2-40B4-BE49-F238E27FC236}">
                <a16:creationId xmlns:a16="http://schemas.microsoft.com/office/drawing/2014/main" id="{6C4CAFB1-6F36-F388-BF8C-88DFB873735A}"/>
              </a:ext>
            </a:extLst>
          </p:cNvPr>
          <p:cNvPicPr>
            <a:picLocks noChangeAspect="1"/>
          </p:cNvPicPr>
          <p:nvPr/>
        </p:nvPicPr>
        <p:blipFill>
          <a:blip r:embed="rId9"/>
          <a:stretch>
            <a:fillRect/>
          </a:stretch>
        </p:blipFill>
        <p:spPr>
          <a:xfrm>
            <a:off x="10384005" y="7022343"/>
            <a:ext cx="2266950" cy="2190750"/>
          </a:xfrm>
          <a:prstGeom prst="rect">
            <a:avLst/>
          </a:prstGeom>
        </p:spPr>
      </p:pic>
      <p:pic>
        <p:nvPicPr>
          <p:cNvPr id="13" name="Picture 12">
            <a:extLst>
              <a:ext uri="{FF2B5EF4-FFF2-40B4-BE49-F238E27FC236}">
                <a16:creationId xmlns:a16="http://schemas.microsoft.com/office/drawing/2014/main" id="{E323C19A-E825-F4BE-E668-CF58E48BD19E}"/>
              </a:ext>
            </a:extLst>
          </p:cNvPr>
          <p:cNvPicPr>
            <a:picLocks noChangeAspect="1"/>
          </p:cNvPicPr>
          <p:nvPr/>
        </p:nvPicPr>
        <p:blipFill>
          <a:blip r:embed="rId10"/>
          <a:stretch>
            <a:fillRect/>
          </a:stretch>
        </p:blipFill>
        <p:spPr>
          <a:xfrm>
            <a:off x="14294320" y="7022343"/>
            <a:ext cx="2732219" cy="2223008"/>
          </a:xfrm>
          <a:prstGeom prst="rect">
            <a:avLst/>
          </a:prstGeom>
        </p:spPr>
      </p:pic>
    </p:spTree>
    <p:extLst>
      <p:ext uri="{BB962C8B-B14F-4D97-AF65-F5344CB8AC3E}">
        <p14:creationId xmlns:p14="http://schemas.microsoft.com/office/powerpoint/2010/main" val="81457007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latin typeface="Arial" panose="020B0604020202020204" pitchFamily="34" charset="0"/>
              <a:cs typeface="Arial" panose="020B0604020202020204" pitchFamily="34" charset="0"/>
            </a:endParaRPr>
          </a:p>
        </p:txBody>
      </p:sp>
      <p:sp>
        <p:nvSpPr>
          <p:cNvPr id="3" name="Freeform 3"/>
          <p:cNvSpPr/>
          <p:nvPr/>
        </p:nvSpPr>
        <p:spPr>
          <a:xfrm>
            <a:off x="579951" y="497070"/>
            <a:ext cx="4761550" cy="1429463"/>
          </a:xfrm>
          <a:custGeom>
            <a:avLst/>
            <a:gdLst/>
            <a:ahLst/>
            <a:cxnLst/>
            <a:rect l="l" t="t" r="r" b="b"/>
            <a:pathLst>
              <a:path w="4761550" h="1429463">
                <a:moveTo>
                  <a:pt x="0" y="0"/>
                </a:moveTo>
                <a:lnTo>
                  <a:pt x="4761550" y="0"/>
                </a:lnTo>
                <a:lnTo>
                  <a:pt x="4761550" y="1429463"/>
                </a:lnTo>
                <a:lnTo>
                  <a:pt x="0" y="1429463"/>
                </a:lnTo>
                <a:lnTo>
                  <a:pt x="0" y="0"/>
                </a:lnTo>
                <a:close/>
              </a:path>
            </a:pathLst>
          </a:custGeom>
          <a:blipFill>
            <a:blip r:embed="rId4"/>
            <a:stretch>
              <a:fillRect/>
            </a:stretch>
          </a:blipFill>
        </p:spPr>
        <p:txBody>
          <a:bodyPr/>
          <a:lstStyle/>
          <a:p>
            <a:endParaRPr lang="en-US">
              <a:latin typeface="Arial" panose="020B0604020202020204" pitchFamily="34" charset="0"/>
              <a:cs typeface="Arial" panose="020B0604020202020204" pitchFamily="34" charset="0"/>
            </a:endParaRPr>
          </a:p>
        </p:txBody>
      </p:sp>
      <p:sp>
        <p:nvSpPr>
          <p:cNvPr id="4" name="TextBox 4"/>
          <p:cNvSpPr txBox="1"/>
          <p:nvPr/>
        </p:nvSpPr>
        <p:spPr>
          <a:xfrm>
            <a:off x="967724" y="3016065"/>
            <a:ext cx="10830843" cy="1115690"/>
          </a:xfrm>
          <a:prstGeom prst="rect">
            <a:avLst/>
          </a:prstGeom>
        </p:spPr>
        <p:txBody>
          <a:bodyPr lIns="0" tIns="0" rIns="0" bIns="0" rtlCol="0" anchor="t">
            <a:spAutoFit/>
          </a:bodyPr>
          <a:lstStyle/>
          <a:p>
            <a:pPr algn="l">
              <a:lnSpc>
                <a:spcPts val="8748"/>
              </a:lnSpc>
            </a:pPr>
            <a:r>
              <a:rPr lang="en-US" sz="8100">
                <a:solidFill>
                  <a:srgbClr val="C00000"/>
                </a:solidFill>
                <a:latin typeface="Arial" panose="020B0604020202020204" pitchFamily="34" charset="0"/>
                <a:cs typeface="Arial" panose="020B0604020202020204" pitchFamily="34" charset="0"/>
              </a:rPr>
              <a:t>ĐỒ ÁN TỐT NGHIỆP</a:t>
            </a:r>
          </a:p>
        </p:txBody>
      </p:sp>
      <p:sp>
        <p:nvSpPr>
          <p:cNvPr id="5" name="TextBox 5"/>
          <p:cNvSpPr txBox="1"/>
          <p:nvPr/>
        </p:nvSpPr>
        <p:spPr>
          <a:xfrm>
            <a:off x="973016" y="4604223"/>
            <a:ext cx="12191169" cy="1407629"/>
          </a:xfrm>
          <a:prstGeom prst="rect">
            <a:avLst/>
          </a:prstGeom>
        </p:spPr>
        <p:txBody>
          <a:bodyPr lIns="0" tIns="0" rIns="0" bIns="0" rtlCol="0" anchor="t">
            <a:spAutoFit/>
          </a:bodyPr>
          <a:lstStyle/>
          <a:p>
            <a:pPr>
              <a:lnSpc>
                <a:spcPts val="5745"/>
              </a:lnSpc>
            </a:pPr>
            <a:r>
              <a:rPr lang="en-US" sz="4400">
                <a:solidFill>
                  <a:srgbClr val="C00000"/>
                </a:solidFill>
                <a:latin typeface="Arial" panose="020B0604020202020204" pitchFamily="34" charset="0"/>
                <a:cs typeface="Arial" panose="020B0604020202020204" pitchFamily="34" charset="0"/>
              </a:rPr>
              <a:t>ĐỀ TÀI: </a:t>
            </a:r>
            <a:r>
              <a:rPr lang="en-US" sz="4400" err="1">
                <a:solidFill>
                  <a:srgbClr val="C00000"/>
                </a:solidFill>
                <a:latin typeface="Arial" panose="020B0604020202020204" pitchFamily="34" charset="0"/>
                <a:cs typeface="Arial" panose="020B0604020202020204" pitchFamily="34" charset="0"/>
              </a:rPr>
              <a:t>Thiết</a:t>
            </a:r>
            <a:r>
              <a:rPr lang="en-US" sz="4400">
                <a:solidFill>
                  <a:srgbClr val="C00000"/>
                </a:solidFill>
                <a:latin typeface="Arial" panose="020B0604020202020204" pitchFamily="34" charset="0"/>
                <a:cs typeface="Arial" panose="020B0604020202020204" pitchFamily="34" charset="0"/>
              </a:rPr>
              <a:t> </a:t>
            </a:r>
            <a:r>
              <a:rPr lang="en-US" sz="4400" err="1">
                <a:solidFill>
                  <a:srgbClr val="C00000"/>
                </a:solidFill>
                <a:latin typeface="Arial" panose="020B0604020202020204" pitchFamily="34" charset="0"/>
                <a:cs typeface="Arial" panose="020B0604020202020204" pitchFamily="34" charset="0"/>
              </a:rPr>
              <a:t>kế</a:t>
            </a:r>
            <a:r>
              <a:rPr lang="en-US" sz="4400">
                <a:solidFill>
                  <a:srgbClr val="C00000"/>
                </a:solidFill>
                <a:latin typeface="Arial" panose="020B0604020202020204" pitchFamily="34" charset="0"/>
                <a:cs typeface="Arial" panose="020B0604020202020204" pitchFamily="34" charset="0"/>
              </a:rPr>
              <a:t> </a:t>
            </a:r>
            <a:r>
              <a:rPr lang="en-US" sz="4400" err="1">
                <a:solidFill>
                  <a:srgbClr val="C00000"/>
                </a:solidFill>
                <a:latin typeface="Arial" panose="020B0604020202020204" pitchFamily="34" charset="0"/>
                <a:cs typeface="Arial" panose="020B0604020202020204" pitchFamily="34" charset="0"/>
              </a:rPr>
              <a:t>phần</a:t>
            </a:r>
            <a:r>
              <a:rPr lang="en-US" sz="4400">
                <a:solidFill>
                  <a:srgbClr val="C00000"/>
                </a:solidFill>
                <a:latin typeface="Arial" panose="020B0604020202020204" pitchFamily="34" charset="0"/>
                <a:cs typeface="Arial" panose="020B0604020202020204" pitchFamily="34" charset="0"/>
              </a:rPr>
              <a:t> </a:t>
            </a:r>
            <a:r>
              <a:rPr lang="en-US" sz="4400" err="1">
                <a:solidFill>
                  <a:srgbClr val="C00000"/>
                </a:solidFill>
                <a:latin typeface="Arial" panose="020B0604020202020204" pitchFamily="34" charset="0"/>
                <a:cs typeface="Arial" panose="020B0604020202020204" pitchFamily="34" charset="0"/>
              </a:rPr>
              <a:t>mềm</a:t>
            </a:r>
            <a:r>
              <a:rPr lang="en-US" sz="4400">
                <a:solidFill>
                  <a:srgbClr val="C00000"/>
                </a:solidFill>
                <a:latin typeface="Arial" panose="020B0604020202020204" pitchFamily="34" charset="0"/>
                <a:cs typeface="Arial" panose="020B0604020202020204" pitchFamily="34" charset="0"/>
              </a:rPr>
              <a:t> </a:t>
            </a:r>
            <a:r>
              <a:rPr lang="en-US" sz="4400" err="1">
                <a:solidFill>
                  <a:srgbClr val="C00000"/>
                </a:solidFill>
                <a:latin typeface="Arial" panose="020B0604020202020204" pitchFamily="34" charset="0"/>
                <a:cs typeface="Arial" panose="020B0604020202020204" pitchFamily="34" charset="0"/>
              </a:rPr>
              <a:t>theo</a:t>
            </a:r>
            <a:r>
              <a:rPr lang="en-US" sz="4400">
                <a:solidFill>
                  <a:srgbClr val="C00000"/>
                </a:solidFill>
                <a:latin typeface="Arial" panose="020B0604020202020204" pitchFamily="34" charset="0"/>
                <a:cs typeface="Arial" panose="020B0604020202020204" pitchFamily="34" charset="0"/>
              </a:rPr>
              <a:t> dõi hiển thị vị trí thực của tàu trên map </a:t>
            </a:r>
          </a:p>
        </p:txBody>
      </p:sp>
      <p:sp>
        <p:nvSpPr>
          <p:cNvPr id="6" name="TextBox 6"/>
          <p:cNvSpPr txBox="1"/>
          <p:nvPr/>
        </p:nvSpPr>
        <p:spPr>
          <a:xfrm>
            <a:off x="13826207" y="9775507"/>
            <a:ext cx="3931920" cy="264175"/>
          </a:xfrm>
          <a:prstGeom prst="rect">
            <a:avLst/>
          </a:prstGeom>
        </p:spPr>
        <p:txBody>
          <a:bodyPr lIns="0" tIns="0" rIns="0" bIns="0" rtlCol="0" anchor="t">
            <a:spAutoFit/>
          </a:bodyPr>
          <a:lstStyle/>
          <a:p>
            <a:pPr algn="r">
              <a:lnSpc>
                <a:spcPts val="2160"/>
              </a:lnSpc>
            </a:pPr>
            <a:r>
              <a:rPr lang="en-US" sz="1800">
                <a:solidFill>
                  <a:srgbClr val="C00000"/>
                </a:solidFill>
                <a:latin typeface="Arial" panose="020B0604020202020204" pitchFamily="34" charset="0"/>
                <a:cs typeface="Arial" panose="020B0604020202020204" pitchFamily="34" charset="0"/>
              </a:rPr>
              <a:t>2</a:t>
            </a:r>
          </a:p>
        </p:txBody>
      </p:sp>
      <p:sp>
        <p:nvSpPr>
          <p:cNvPr id="7" name="TextBox 7"/>
          <p:cNvSpPr txBox="1"/>
          <p:nvPr/>
        </p:nvSpPr>
        <p:spPr>
          <a:xfrm>
            <a:off x="1052391" y="6645769"/>
            <a:ext cx="10830843" cy="1986313"/>
          </a:xfrm>
          <a:prstGeom prst="rect">
            <a:avLst/>
          </a:prstGeom>
        </p:spPr>
        <p:txBody>
          <a:bodyPr lIns="0" tIns="0" rIns="0" bIns="0" rtlCol="0" anchor="t">
            <a:spAutoFit/>
          </a:bodyPr>
          <a:lstStyle/>
          <a:p>
            <a:pPr>
              <a:lnSpc>
                <a:spcPts val="5400"/>
              </a:lnSpc>
            </a:pPr>
            <a:r>
              <a:rPr lang="en-US" sz="3000">
                <a:solidFill>
                  <a:srgbClr val="C00000"/>
                </a:solidFill>
                <a:latin typeface="Arial" panose="020B0604020202020204" pitchFamily="34" charset="0"/>
                <a:cs typeface="Arial" panose="020B0604020202020204" pitchFamily="34" charset="0"/>
              </a:rPr>
              <a:t>GVHD: PGS. TS. Đỗ </a:t>
            </a:r>
            <a:r>
              <a:rPr lang="en-US" sz="3000" err="1">
                <a:solidFill>
                  <a:srgbClr val="C00000"/>
                </a:solidFill>
                <a:latin typeface="Arial" panose="020B0604020202020204" pitchFamily="34" charset="0"/>
                <a:cs typeface="Arial" panose="020B0604020202020204" pitchFamily="34" charset="0"/>
              </a:rPr>
              <a:t>Trọng</a:t>
            </a:r>
            <a:r>
              <a:rPr lang="en-US" sz="3000">
                <a:solidFill>
                  <a:srgbClr val="C00000"/>
                </a:solidFill>
                <a:latin typeface="Arial" panose="020B0604020202020204" pitchFamily="34" charset="0"/>
                <a:cs typeface="Arial" panose="020B0604020202020204" pitchFamily="34" charset="0"/>
              </a:rPr>
              <a:t> </a:t>
            </a:r>
            <a:r>
              <a:rPr lang="en-US" sz="3000" err="1">
                <a:solidFill>
                  <a:srgbClr val="C00000"/>
                </a:solidFill>
                <a:latin typeface="Arial" panose="020B0604020202020204" pitchFamily="34" charset="0"/>
                <a:cs typeface="Arial" panose="020B0604020202020204" pitchFamily="34" charset="0"/>
              </a:rPr>
              <a:t>Tuấn</a:t>
            </a:r>
            <a:endParaRPr lang="en-US" sz="3000">
              <a:solidFill>
                <a:srgbClr val="C00000"/>
              </a:solidFill>
              <a:latin typeface="Arial" panose="020B0604020202020204" pitchFamily="34" charset="0"/>
              <a:cs typeface="Arial" panose="020B0604020202020204" pitchFamily="34" charset="0"/>
            </a:endParaRPr>
          </a:p>
          <a:p>
            <a:pPr>
              <a:lnSpc>
                <a:spcPts val="5400"/>
              </a:lnSpc>
            </a:pPr>
            <a:r>
              <a:rPr lang="en-US" sz="3000">
                <a:solidFill>
                  <a:srgbClr val="C00000"/>
                </a:solidFill>
                <a:latin typeface="Arial" panose="020B0604020202020204" pitchFamily="34" charset="0"/>
                <a:cs typeface="Arial" panose="020B0604020202020204" pitchFamily="34" charset="0"/>
              </a:rPr>
              <a:t>SVTH: Đỗ Tiến Dũng - 20203378</a:t>
            </a:r>
          </a:p>
          <a:p>
            <a:pPr>
              <a:lnSpc>
                <a:spcPts val="5400"/>
              </a:lnSpc>
            </a:pPr>
            <a:r>
              <a:rPr lang="en-US" sz="3000">
                <a:solidFill>
                  <a:srgbClr val="C00000"/>
                </a:solidFill>
                <a:latin typeface="Arial" panose="020B0604020202020204" pitchFamily="34" charset="0"/>
                <a:ea typeface="Lato"/>
                <a:cs typeface="Arial" panose="020B0604020202020204" pitchFamily="34" charset="0"/>
              </a:rPr>
              <a:t>      </a:t>
            </a:r>
            <a:endParaRPr lang="en-US" sz="2500">
              <a:solidFill>
                <a:srgbClr val="C00000"/>
              </a:solidFill>
              <a:latin typeface="Arial" panose="020B0604020202020204" pitchFamily="34" charset="0"/>
              <a:ea typeface="Lato Italics"/>
              <a:cs typeface="Arial" panose="020B0604020202020204" pitchFamily="34" charset="0"/>
            </a:endParaRPr>
          </a:p>
        </p:txBody>
      </p:sp>
      <p:sp>
        <p:nvSpPr>
          <p:cNvPr id="8" name="TextBox 7">
            <a:extLst>
              <a:ext uri="{FF2B5EF4-FFF2-40B4-BE49-F238E27FC236}">
                <a16:creationId xmlns:a16="http://schemas.microsoft.com/office/drawing/2014/main" id="{485657B8-1CF9-A983-1D9A-7C3A9F1B3D47}"/>
              </a:ext>
            </a:extLst>
          </p:cNvPr>
          <p:cNvSpPr txBox="1"/>
          <p:nvPr/>
        </p:nvSpPr>
        <p:spPr>
          <a:xfrm>
            <a:off x="3253724" y="9609102"/>
            <a:ext cx="10830843" cy="587661"/>
          </a:xfrm>
          <a:prstGeom prst="rect">
            <a:avLst/>
          </a:prstGeom>
        </p:spPr>
        <p:txBody>
          <a:bodyPr lIns="0" tIns="0" rIns="0" bIns="0" rtlCol="0" anchor="t">
            <a:spAutoFit/>
          </a:bodyPr>
          <a:lstStyle/>
          <a:p>
            <a:pPr algn="l">
              <a:lnSpc>
                <a:spcPts val="5400"/>
              </a:lnSpc>
            </a:pPr>
            <a:r>
              <a:rPr lang="en-US" sz="2500">
                <a:solidFill>
                  <a:srgbClr val="C00000"/>
                </a:solidFill>
                <a:latin typeface="Arial" panose="020B0604020202020204" pitchFamily="34" charset="0"/>
                <a:cs typeface="Arial" panose="020B0604020202020204" pitchFamily="34" charset="0"/>
              </a:rPr>
              <a:t>Hà </a:t>
            </a:r>
            <a:r>
              <a:rPr lang="en-US" sz="2500" err="1">
                <a:solidFill>
                  <a:srgbClr val="C00000"/>
                </a:solidFill>
                <a:latin typeface="Arial" panose="020B0604020202020204" pitchFamily="34" charset="0"/>
                <a:cs typeface="Arial" panose="020B0604020202020204" pitchFamily="34" charset="0"/>
              </a:rPr>
              <a:t>Nội</a:t>
            </a:r>
            <a:r>
              <a:rPr lang="en-US" sz="2500">
                <a:solidFill>
                  <a:srgbClr val="C00000"/>
                </a:solidFill>
                <a:latin typeface="Arial" panose="020B0604020202020204" pitchFamily="34" charset="0"/>
                <a:cs typeface="Arial" panose="020B0604020202020204" pitchFamily="34" charset="0"/>
              </a:rPr>
              <a:t>, 29/02/2024</a:t>
            </a:r>
            <a:endParaRPr lang="en-US" sz="2500">
              <a:solidFill>
                <a:srgbClr val="C00000"/>
              </a:solidFill>
              <a:latin typeface="Arial" panose="020B0604020202020204" pitchFamily="34" charset="0"/>
              <a:ea typeface="Lato Italics"/>
              <a:cs typeface="Arial" panose="020B0604020202020204" pitchFamily="34" charset="0"/>
            </a:endParaRPr>
          </a:p>
        </p:txBody>
      </p:sp>
      <p:sp>
        <p:nvSpPr>
          <p:cNvPr id="9" name="Slide Number Placeholder 8">
            <a:extLst>
              <a:ext uri="{FF2B5EF4-FFF2-40B4-BE49-F238E27FC236}">
                <a16:creationId xmlns:a16="http://schemas.microsoft.com/office/drawing/2014/main" id="{BCF9860C-C573-9EB5-C188-8634FE65EA73}"/>
              </a:ext>
            </a:extLst>
          </p:cNvPr>
          <p:cNvSpPr>
            <a:spLocks noGrp="1"/>
          </p:cNvSpPr>
          <p:nvPr>
            <p:ph type="sldNum" sz="quarter" idx="12"/>
          </p:nvPr>
        </p:nvSpPr>
        <p:spPr/>
        <p:txBody>
          <a:bodyPr/>
          <a:lstStyle/>
          <a:p>
            <a:fld id="{B6F15528-21DE-4FAA-801E-634DDDAF4B2B}" type="slidenum">
              <a:rPr lang="en-US" smtClean="0"/>
              <a:pPr/>
              <a:t>2</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3" name="TextBox 3"/>
          <p:cNvSpPr txBox="1"/>
          <p:nvPr/>
        </p:nvSpPr>
        <p:spPr>
          <a:xfrm>
            <a:off x="13826207" y="9775507"/>
            <a:ext cx="3931920" cy="465773"/>
          </a:xfrm>
          <a:prstGeom prst="rect">
            <a:avLst/>
          </a:prstGeom>
        </p:spPr>
        <p:txBody>
          <a:bodyPr lIns="0" tIns="0" rIns="0" bIns="0" rtlCol="0" anchor="t">
            <a:spAutoFit/>
          </a:bodyPr>
          <a:lstStyle/>
          <a:p>
            <a:pPr algn="r">
              <a:lnSpc>
                <a:spcPts val="2160"/>
              </a:lnSpc>
            </a:pPr>
            <a:r>
              <a:rPr lang="en-US" sz="1800">
                <a:solidFill>
                  <a:srgbClr val="C00000"/>
                </a:solidFill>
                <a:latin typeface="Lato Bold"/>
              </a:rPr>
              <a:t>3</a:t>
            </a:r>
          </a:p>
        </p:txBody>
      </p:sp>
      <p:sp>
        <p:nvSpPr>
          <p:cNvPr id="4" name="AutoShape 4"/>
          <p:cNvSpPr/>
          <p:nvPr/>
        </p:nvSpPr>
        <p:spPr>
          <a:xfrm flipH="1" flipV="1">
            <a:off x="8434658" y="-604871"/>
            <a:ext cx="37985" cy="12039472"/>
          </a:xfrm>
          <a:prstGeom prst="line">
            <a:avLst/>
          </a:prstGeom>
          <a:ln w="47625" cap="flat">
            <a:solidFill>
              <a:srgbClr val="C02034"/>
            </a:solidFill>
            <a:prstDash val="solid"/>
            <a:headEnd type="none" w="sm" len="sm"/>
            <a:tailEnd type="none" w="sm" len="sm"/>
          </a:ln>
        </p:spPr>
        <p:txBody>
          <a:bodyPr/>
          <a:lstStyle/>
          <a:p>
            <a:endParaRPr lang="en-US"/>
          </a:p>
        </p:txBody>
      </p:sp>
      <p:grpSp>
        <p:nvGrpSpPr>
          <p:cNvPr id="5" name="Group 5"/>
          <p:cNvGrpSpPr/>
          <p:nvPr/>
        </p:nvGrpSpPr>
        <p:grpSpPr>
          <a:xfrm>
            <a:off x="7872540" y="1190279"/>
            <a:ext cx="1076612" cy="1101845"/>
            <a:chOff x="0" y="-19050"/>
            <a:chExt cx="812800" cy="83185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C02034"/>
            </a:solidFill>
          </p:spPr>
          <p:txBody>
            <a:bodyPr/>
            <a:lstStyle/>
            <a:p>
              <a:endParaRPr lang="en-US"/>
            </a:p>
          </p:txBody>
        </p:sp>
        <p:sp>
          <p:nvSpPr>
            <p:cNvPr id="7" name="TextBox 7"/>
            <p:cNvSpPr txBox="1"/>
            <p:nvPr/>
          </p:nvSpPr>
          <p:spPr>
            <a:xfrm>
              <a:off x="0" y="-19050"/>
              <a:ext cx="812800" cy="831850"/>
            </a:xfrm>
            <a:prstGeom prst="rect">
              <a:avLst/>
            </a:prstGeom>
          </p:spPr>
          <p:txBody>
            <a:bodyPr lIns="50800" tIns="50800" rIns="50800" bIns="50800" rtlCol="0" anchor="ctr"/>
            <a:lstStyle/>
            <a:p>
              <a:pPr algn="ctr">
                <a:lnSpc>
                  <a:spcPts val="3022"/>
                </a:lnSpc>
              </a:pPr>
              <a:endParaRPr/>
            </a:p>
          </p:txBody>
        </p:sp>
      </p:grpSp>
      <p:grpSp>
        <p:nvGrpSpPr>
          <p:cNvPr id="8" name="Group 8"/>
          <p:cNvGrpSpPr/>
          <p:nvPr/>
        </p:nvGrpSpPr>
        <p:grpSpPr>
          <a:xfrm>
            <a:off x="7872540" y="3293540"/>
            <a:ext cx="1076612" cy="1101845"/>
            <a:chOff x="0" y="-19050"/>
            <a:chExt cx="812800" cy="83185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C02034"/>
            </a:solidFill>
          </p:spPr>
          <p:txBody>
            <a:bodyPr/>
            <a:lstStyle/>
            <a:p>
              <a:endParaRPr lang="en-US"/>
            </a:p>
          </p:txBody>
        </p:sp>
        <p:sp>
          <p:nvSpPr>
            <p:cNvPr id="10" name="TextBox 10"/>
            <p:cNvSpPr txBox="1"/>
            <p:nvPr/>
          </p:nvSpPr>
          <p:spPr>
            <a:xfrm>
              <a:off x="0" y="-19050"/>
              <a:ext cx="812800" cy="831850"/>
            </a:xfrm>
            <a:prstGeom prst="rect">
              <a:avLst/>
            </a:prstGeom>
          </p:spPr>
          <p:txBody>
            <a:bodyPr lIns="50800" tIns="50800" rIns="50800" bIns="50800" rtlCol="0" anchor="ctr"/>
            <a:lstStyle/>
            <a:p>
              <a:pPr algn="ctr">
                <a:lnSpc>
                  <a:spcPts val="3022"/>
                </a:lnSpc>
              </a:pPr>
              <a:endParaRPr/>
            </a:p>
          </p:txBody>
        </p:sp>
      </p:grpSp>
      <p:grpSp>
        <p:nvGrpSpPr>
          <p:cNvPr id="11" name="Group 11"/>
          <p:cNvGrpSpPr/>
          <p:nvPr/>
        </p:nvGrpSpPr>
        <p:grpSpPr>
          <a:xfrm>
            <a:off x="7872540" y="5531077"/>
            <a:ext cx="1076612" cy="1101845"/>
            <a:chOff x="0" y="-19050"/>
            <a:chExt cx="812800" cy="83185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C02034"/>
            </a:solidFill>
          </p:spPr>
          <p:txBody>
            <a:bodyPr/>
            <a:lstStyle/>
            <a:p>
              <a:endParaRPr lang="en-US"/>
            </a:p>
          </p:txBody>
        </p:sp>
        <p:sp>
          <p:nvSpPr>
            <p:cNvPr id="13" name="TextBox 13"/>
            <p:cNvSpPr txBox="1"/>
            <p:nvPr/>
          </p:nvSpPr>
          <p:spPr>
            <a:xfrm>
              <a:off x="0" y="-19050"/>
              <a:ext cx="812800" cy="831850"/>
            </a:xfrm>
            <a:prstGeom prst="rect">
              <a:avLst/>
            </a:prstGeom>
          </p:spPr>
          <p:txBody>
            <a:bodyPr lIns="50800" tIns="50800" rIns="50800" bIns="50800" rtlCol="0" anchor="ctr"/>
            <a:lstStyle/>
            <a:p>
              <a:pPr algn="ctr">
                <a:lnSpc>
                  <a:spcPts val="3022"/>
                </a:lnSpc>
              </a:pPr>
              <a:endParaRPr/>
            </a:p>
          </p:txBody>
        </p:sp>
      </p:grpSp>
      <p:grpSp>
        <p:nvGrpSpPr>
          <p:cNvPr id="14" name="Group 14"/>
          <p:cNvGrpSpPr/>
          <p:nvPr/>
        </p:nvGrpSpPr>
        <p:grpSpPr>
          <a:xfrm>
            <a:off x="7872540" y="7769739"/>
            <a:ext cx="1076612" cy="1101845"/>
            <a:chOff x="0" y="-19050"/>
            <a:chExt cx="812800" cy="831850"/>
          </a:xfrm>
        </p:grpSpPr>
        <p:sp>
          <p:nvSpPr>
            <p:cNvPr id="15" name="Freeform 1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C02034"/>
            </a:solidFill>
          </p:spPr>
          <p:txBody>
            <a:bodyPr/>
            <a:lstStyle/>
            <a:p>
              <a:endParaRPr lang="en-US"/>
            </a:p>
          </p:txBody>
        </p:sp>
        <p:sp>
          <p:nvSpPr>
            <p:cNvPr id="16" name="TextBox 16"/>
            <p:cNvSpPr txBox="1"/>
            <p:nvPr/>
          </p:nvSpPr>
          <p:spPr>
            <a:xfrm>
              <a:off x="0" y="-19050"/>
              <a:ext cx="812800" cy="831850"/>
            </a:xfrm>
            <a:prstGeom prst="rect">
              <a:avLst/>
            </a:prstGeom>
          </p:spPr>
          <p:txBody>
            <a:bodyPr lIns="50800" tIns="50800" rIns="50800" bIns="50800" rtlCol="0" anchor="ctr"/>
            <a:lstStyle/>
            <a:p>
              <a:pPr algn="ctr">
                <a:lnSpc>
                  <a:spcPts val="3022"/>
                </a:lnSpc>
              </a:pPr>
              <a:endParaRPr/>
            </a:p>
          </p:txBody>
        </p:sp>
      </p:grpSp>
      <p:sp>
        <p:nvSpPr>
          <p:cNvPr id="17" name="TextBox 17"/>
          <p:cNvSpPr txBox="1"/>
          <p:nvPr/>
        </p:nvSpPr>
        <p:spPr>
          <a:xfrm>
            <a:off x="7993667" y="1626337"/>
            <a:ext cx="822430" cy="540713"/>
          </a:xfrm>
          <a:prstGeom prst="rect">
            <a:avLst/>
          </a:prstGeom>
        </p:spPr>
        <p:txBody>
          <a:bodyPr lIns="0" tIns="0" rIns="0" bIns="0" rtlCol="0" anchor="t">
            <a:spAutoFit/>
          </a:bodyPr>
          <a:lstStyle/>
          <a:p>
            <a:pPr algn="ctr">
              <a:lnSpc>
                <a:spcPts val="3988"/>
              </a:lnSpc>
            </a:pPr>
            <a:r>
              <a:rPr lang="en-US" sz="4198" spc="-209">
                <a:solidFill>
                  <a:srgbClr val="FFFFFF"/>
                </a:solidFill>
                <a:latin typeface="League Spartan"/>
              </a:rPr>
              <a:t>1</a:t>
            </a:r>
          </a:p>
        </p:txBody>
      </p:sp>
      <p:sp>
        <p:nvSpPr>
          <p:cNvPr id="18" name="TextBox 18"/>
          <p:cNvSpPr txBox="1"/>
          <p:nvPr/>
        </p:nvSpPr>
        <p:spPr>
          <a:xfrm>
            <a:off x="7993667" y="3729597"/>
            <a:ext cx="822430" cy="540713"/>
          </a:xfrm>
          <a:prstGeom prst="rect">
            <a:avLst/>
          </a:prstGeom>
        </p:spPr>
        <p:txBody>
          <a:bodyPr lIns="0" tIns="0" rIns="0" bIns="0" rtlCol="0" anchor="t">
            <a:spAutoFit/>
          </a:bodyPr>
          <a:lstStyle/>
          <a:p>
            <a:pPr algn="ctr">
              <a:lnSpc>
                <a:spcPts val="3988"/>
              </a:lnSpc>
            </a:pPr>
            <a:r>
              <a:rPr lang="en-US" sz="4198" spc="-209">
                <a:solidFill>
                  <a:srgbClr val="FFFFFF"/>
                </a:solidFill>
                <a:latin typeface="League Spartan"/>
              </a:rPr>
              <a:t>2</a:t>
            </a:r>
          </a:p>
        </p:txBody>
      </p:sp>
      <p:sp>
        <p:nvSpPr>
          <p:cNvPr id="19" name="TextBox 19"/>
          <p:cNvSpPr txBox="1"/>
          <p:nvPr/>
        </p:nvSpPr>
        <p:spPr>
          <a:xfrm>
            <a:off x="7993667" y="5967135"/>
            <a:ext cx="822430" cy="540713"/>
          </a:xfrm>
          <a:prstGeom prst="rect">
            <a:avLst/>
          </a:prstGeom>
        </p:spPr>
        <p:txBody>
          <a:bodyPr lIns="0" tIns="0" rIns="0" bIns="0" rtlCol="0" anchor="t">
            <a:spAutoFit/>
          </a:bodyPr>
          <a:lstStyle/>
          <a:p>
            <a:pPr algn="ctr">
              <a:lnSpc>
                <a:spcPts val="3988"/>
              </a:lnSpc>
            </a:pPr>
            <a:r>
              <a:rPr lang="en-US" sz="4198" spc="-209">
                <a:solidFill>
                  <a:srgbClr val="FFFFFF"/>
                </a:solidFill>
                <a:latin typeface="League Spartan"/>
              </a:rPr>
              <a:t>3</a:t>
            </a:r>
          </a:p>
        </p:txBody>
      </p:sp>
      <p:sp>
        <p:nvSpPr>
          <p:cNvPr id="20" name="TextBox 20"/>
          <p:cNvSpPr txBox="1"/>
          <p:nvPr/>
        </p:nvSpPr>
        <p:spPr>
          <a:xfrm>
            <a:off x="7993667" y="8205797"/>
            <a:ext cx="822430" cy="540713"/>
          </a:xfrm>
          <a:prstGeom prst="rect">
            <a:avLst/>
          </a:prstGeom>
        </p:spPr>
        <p:txBody>
          <a:bodyPr lIns="0" tIns="0" rIns="0" bIns="0" rtlCol="0" anchor="t">
            <a:spAutoFit/>
          </a:bodyPr>
          <a:lstStyle/>
          <a:p>
            <a:pPr algn="ctr">
              <a:lnSpc>
                <a:spcPts val="3988"/>
              </a:lnSpc>
            </a:pPr>
            <a:r>
              <a:rPr lang="en-US" sz="4198" spc="-209">
                <a:solidFill>
                  <a:srgbClr val="FFFFFF"/>
                </a:solidFill>
                <a:latin typeface="League Spartan"/>
              </a:rPr>
              <a:t>4</a:t>
            </a:r>
          </a:p>
        </p:txBody>
      </p:sp>
      <p:sp>
        <p:nvSpPr>
          <p:cNvPr id="21" name="TextBox 21"/>
          <p:cNvSpPr txBox="1"/>
          <p:nvPr/>
        </p:nvSpPr>
        <p:spPr>
          <a:xfrm>
            <a:off x="9437711" y="1469574"/>
            <a:ext cx="8046266" cy="521553"/>
          </a:xfrm>
          <a:prstGeom prst="rect">
            <a:avLst/>
          </a:prstGeom>
        </p:spPr>
        <p:txBody>
          <a:bodyPr wrap="square" lIns="0" tIns="0" rIns="0" bIns="0" rtlCol="0" anchor="t">
            <a:spAutoFit/>
          </a:bodyPr>
          <a:lstStyle/>
          <a:p>
            <a:pPr algn="l">
              <a:lnSpc>
                <a:spcPts val="4397"/>
              </a:lnSpc>
            </a:pPr>
            <a:r>
              <a:rPr lang="en-US" sz="3600" spc="169">
                <a:solidFill>
                  <a:srgbClr val="C02034"/>
                </a:solidFill>
                <a:latin typeface="Lato" panose="020F0502020204030203" pitchFamily="34" charset="0"/>
                <a:ea typeface="Lato" panose="020F0502020204030203" pitchFamily="34" charset="0"/>
                <a:cs typeface="Lato" panose="020F0502020204030203" pitchFamily="34" charset="0"/>
              </a:rPr>
              <a:t>TỔNG QUAN ĐỀ TÀI</a:t>
            </a:r>
          </a:p>
        </p:txBody>
      </p:sp>
      <p:sp>
        <p:nvSpPr>
          <p:cNvPr id="22" name="TextBox 22"/>
          <p:cNvSpPr txBox="1"/>
          <p:nvPr/>
        </p:nvSpPr>
        <p:spPr>
          <a:xfrm>
            <a:off x="9437710" y="3605772"/>
            <a:ext cx="8228505" cy="521553"/>
          </a:xfrm>
          <a:prstGeom prst="rect">
            <a:avLst/>
          </a:prstGeom>
        </p:spPr>
        <p:txBody>
          <a:bodyPr wrap="square" lIns="0" tIns="0" rIns="0" bIns="0" rtlCol="0" anchor="t">
            <a:spAutoFit/>
          </a:bodyPr>
          <a:lstStyle/>
          <a:p>
            <a:pPr algn="l">
              <a:lnSpc>
                <a:spcPts val="4397"/>
              </a:lnSpc>
            </a:pPr>
            <a:r>
              <a:rPr lang="en-US" sz="3600" spc="169">
                <a:solidFill>
                  <a:srgbClr val="C02034"/>
                </a:solidFill>
                <a:latin typeface="Lato" panose="020F0502020204030203" pitchFamily="34" charset="0"/>
                <a:ea typeface="Lato" panose="020F0502020204030203" pitchFamily="34" charset="0"/>
                <a:cs typeface="Lato" panose="020F0502020204030203" pitchFamily="34" charset="0"/>
              </a:rPr>
              <a:t>CƠ SỞ LÝ THUYẾT</a:t>
            </a:r>
          </a:p>
        </p:txBody>
      </p:sp>
      <p:sp>
        <p:nvSpPr>
          <p:cNvPr id="23" name="TextBox 23"/>
          <p:cNvSpPr txBox="1"/>
          <p:nvPr/>
        </p:nvSpPr>
        <p:spPr>
          <a:xfrm>
            <a:off x="9437710" y="5821222"/>
            <a:ext cx="7250089" cy="1085810"/>
          </a:xfrm>
          <a:prstGeom prst="rect">
            <a:avLst/>
          </a:prstGeom>
        </p:spPr>
        <p:txBody>
          <a:bodyPr wrap="square" lIns="0" tIns="0" rIns="0" bIns="0" rtlCol="0" anchor="t">
            <a:spAutoFit/>
          </a:bodyPr>
          <a:lstStyle/>
          <a:p>
            <a:pPr algn="l">
              <a:lnSpc>
                <a:spcPts val="4397"/>
              </a:lnSpc>
            </a:pPr>
            <a:r>
              <a:rPr lang="en-US" sz="3600" spc="169">
                <a:solidFill>
                  <a:srgbClr val="C02034"/>
                </a:solidFill>
                <a:latin typeface="Lato" panose="020F0502020204030203" pitchFamily="34" charset="0"/>
                <a:ea typeface="Lato" panose="020F0502020204030203" pitchFamily="34" charset="0"/>
                <a:cs typeface="Lato" panose="020F0502020204030203" pitchFamily="34" charset="0"/>
              </a:rPr>
              <a:t>XÂY DỰNG HỆ THỐNG VÀ THỰC NGHIỆM</a:t>
            </a:r>
          </a:p>
        </p:txBody>
      </p:sp>
      <p:sp>
        <p:nvSpPr>
          <p:cNvPr id="24" name="TextBox 24"/>
          <p:cNvSpPr txBox="1"/>
          <p:nvPr/>
        </p:nvSpPr>
        <p:spPr>
          <a:xfrm>
            <a:off x="9437710" y="8072501"/>
            <a:ext cx="6314998" cy="521553"/>
          </a:xfrm>
          <a:prstGeom prst="rect">
            <a:avLst/>
          </a:prstGeom>
        </p:spPr>
        <p:txBody>
          <a:bodyPr wrap="square" lIns="0" tIns="0" rIns="0" bIns="0" rtlCol="0" anchor="t">
            <a:spAutoFit/>
          </a:bodyPr>
          <a:lstStyle/>
          <a:p>
            <a:pPr>
              <a:lnSpc>
                <a:spcPts val="4397"/>
              </a:lnSpc>
            </a:pPr>
            <a:r>
              <a:rPr lang="en-US" sz="3600" spc="169">
                <a:solidFill>
                  <a:srgbClr val="C02034"/>
                </a:solidFill>
                <a:latin typeface="Lato" panose="020F0502020204030203" pitchFamily="34" charset="0"/>
                <a:ea typeface="Lato" panose="020F0502020204030203" pitchFamily="34" charset="0"/>
                <a:cs typeface="Lato" panose="020F0502020204030203" pitchFamily="34" charset="0"/>
              </a:rPr>
              <a:t>KẾT QUẢ &amp; KẾT LUẬN</a:t>
            </a:r>
          </a:p>
        </p:txBody>
      </p:sp>
      <p:sp>
        <p:nvSpPr>
          <p:cNvPr id="25" name="TextBox 25"/>
          <p:cNvSpPr txBox="1"/>
          <p:nvPr/>
        </p:nvSpPr>
        <p:spPr>
          <a:xfrm>
            <a:off x="1028700" y="4149213"/>
            <a:ext cx="4696451" cy="1005078"/>
          </a:xfrm>
          <a:prstGeom prst="rect">
            <a:avLst/>
          </a:prstGeom>
        </p:spPr>
        <p:txBody>
          <a:bodyPr lIns="0" tIns="0" rIns="0" bIns="0" rtlCol="0" anchor="t">
            <a:spAutoFit/>
          </a:bodyPr>
          <a:lstStyle/>
          <a:p>
            <a:pPr algn="ctr">
              <a:lnSpc>
                <a:spcPts val="7776"/>
              </a:lnSpc>
            </a:pPr>
            <a:r>
              <a:rPr lang="en-US" sz="7200">
                <a:solidFill>
                  <a:srgbClr val="FFFFFF"/>
                </a:solidFill>
                <a:latin typeface="Lato Bold"/>
              </a:rPr>
              <a:t>NỘI DUNG</a:t>
            </a:r>
          </a:p>
        </p:txBody>
      </p:sp>
      <p:sp>
        <p:nvSpPr>
          <p:cNvPr id="26" name="Slide Number Placeholder 25">
            <a:extLst>
              <a:ext uri="{FF2B5EF4-FFF2-40B4-BE49-F238E27FC236}">
                <a16:creationId xmlns:a16="http://schemas.microsoft.com/office/drawing/2014/main" id="{37A574D6-4EF4-1787-BC3C-91FE036CC5DE}"/>
              </a:ext>
            </a:extLst>
          </p:cNvPr>
          <p:cNvSpPr>
            <a:spLocks noGrp="1"/>
          </p:cNvSpPr>
          <p:nvPr>
            <p:ph type="sldNum" sz="quarter" idx="12"/>
          </p:nvPr>
        </p:nvSpPr>
        <p:spPr/>
        <p:txBody>
          <a:bodyPr/>
          <a:lstStyle/>
          <a:p>
            <a:fld id="{B6F15528-21DE-4FAA-801E-634DDDAF4B2B}" type="slidenum">
              <a:rPr lang="en-US" smtClean="0"/>
              <a:pPr/>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4878181" y="4309938"/>
            <a:ext cx="9014800" cy="833562"/>
          </a:xfrm>
          <a:prstGeom prst="rect">
            <a:avLst/>
          </a:prstGeom>
        </p:spPr>
        <p:txBody>
          <a:bodyPr wrap="square" lIns="0" tIns="0" rIns="0" bIns="0" rtlCol="0" anchor="t">
            <a:spAutoFit/>
          </a:bodyPr>
          <a:lstStyle/>
          <a:p>
            <a:pPr algn="ctr">
              <a:lnSpc>
                <a:spcPts val="6480"/>
              </a:lnSpc>
            </a:pPr>
            <a:r>
              <a:rPr lang="en-US" sz="6000" b="1">
                <a:solidFill>
                  <a:srgbClr val="FFFFFF"/>
                </a:solidFill>
                <a:latin typeface="Arial"/>
                <a:cs typeface="Arial"/>
              </a:rPr>
              <a:t>I. TỔNG QUAN ĐỀ TÀI</a:t>
            </a:r>
            <a:endParaRPr lang="en-US" sz="6000" b="1">
              <a:solidFill>
                <a:srgbClr val="FFFFFF"/>
              </a:solidFill>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66B91C00-B126-4342-FB47-4EF8D902EBB6}"/>
              </a:ext>
            </a:extLst>
          </p:cNvPr>
          <p:cNvSpPr>
            <a:spLocks noGrp="1"/>
          </p:cNvSpPr>
          <p:nvPr>
            <p:ph type="sldNum" sz="quarter" idx="12"/>
          </p:nvPr>
        </p:nvSpPr>
        <p:spPr/>
        <p:txBody>
          <a:bodyPr/>
          <a:lstStyle/>
          <a:p>
            <a:fld id="{B6F15528-21DE-4FAA-801E-634DDDAF4B2B}" type="slidenum">
              <a:rPr lang="en-US" smtClean="0"/>
              <a:pPr/>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3" name="TextBox 3"/>
          <p:cNvSpPr txBox="1"/>
          <p:nvPr/>
        </p:nvSpPr>
        <p:spPr>
          <a:xfrm>
            <a:off x="599544" y="252634"/>
            <a:ext cx="17088912" cy="597408"/>
          </a:xfrm>
          <a:prstGeom prst="rect">
            <a:avLst/>
          </a:prstGeom>
        </p:spPr>
        <p:txBody>
          <a:bodyPr lIns="0" tIns="0" rIns="0" bIns="0" rtlCol="0" anchor="t">
            <a:spAutoFit/>
          </a:bodyPr>
          <a:lstStyle/>
          <a:p>
            <a:pPr algn="ctr">
              <a:lnSpc>
                <a:spcPts val="4536"/>
              </a:lnSpc>
            </a:pPr>
            <a:r>
              <a:rPr lang="en-US" sz="4200" b="1">
                <a:solidFill>
                  <a:srgbClr val="FFFFFF"/>
                </a:solidFill>
                <a:latin typeface="Arial"/>
                <a:cs typeface="Arial"/>
              </a:rPr>
              <a:t>Đặt Vấn đề</a:t>
            </a:r>
            <a:endParaRPr lang="en-US" sz="4200" b="1">
              <a:solidFill>
                <a:srgbClr val="FFFFFF"/>
              </a:solidFill>
              <a:latin typeface="Arial" panose="020B0604020202020204" pitchFamily="34" charset="0"/>
              <a:cs typeface="Arial" panose="020B0604020202020204" pitchFamily="34" charset="0"/>
            </a:endParaRPr>
          </a:p>
        </p:txBody>
      </p:sp>
      <p:sp>
        <p:nvSpPr>
          <p:cNvPr id="4" name="TextBox 4"/>
          <p:cNvSpPr txBox="1"/>
          <p:nvPr/>
        </p:nvSpPr>
        <p:spPr>
          <a:xfrm>
            <a:off x="13826207" y="9775507"/>
            <a:ext cx="3931920" cy="260777"/>
          </a:xfrm>
          <a:prstGeom prst="rect">
            <a:avLst/>
          </a:prstGeom>
        </p:spPr>
        <p:txBody>
          <a:bodyPr lIns="0" tIns="0" rIns="0" bIns="0" rtlCol="0" anchor="t">
            <a:spAutoFit/>
          </a:bodyPr>
          <a:lstStyle/>
          <a:p>
            <a:pPr algn="r">
              <a:lnSpc>
                <a:spcPts val="2160"/>
              </a:lnSpc>
            </a:pPr>
            <a:r>
              <a:rPr lang="en-US">
                <a:solidFill>
                  <a:srgbClr val="C00000"/>
                </a:solidFill>
                <a:latin typeface="Lato Bold"/>
              </a:rPr>
              <a:t>4</a:t>
            </a:r>
            <a:endParaRPr lang="en-US" sz="1800">
              <a:solidFill>
                <a:srgbClr val="C00000"/>
              </a:solidFill>
              <a:latin typeface="Lato Bold"/>
            </a:endParaRPr>
          </a:p>
        </p:txBody>
      </p:sp>
      <p:sp>
        <p:nvSpPr>
          <p:cNvPr id="10" name="AutoShape 2" descr="What is GPS and GNSS Positioning? A GPS Overview (Part 1) - Eos">
            <a:extLst>
              <a:ext uri="{FF2B5EF4-FFF2-40B4-BE49-F238E27FC236}">
                <a16:creationId xmlns:a16="http://schemas.microsoft.com/office/drawing/2014/main" id="{73CA0EE3-24B1-DBAC-0B79-D91AA0DF48C0}"/>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descr="A map of the country&#10;&#10;Description automatically generated">
            <a:extLst>
              <a:ext uri="{FF2B5EF4-FFF2-40B4-BE49-F238E27FC236}">
                <a16:creationId xmlns:a16="http://schemas.microsoft.com/office/drawing/2014/main" id="{9CF52D2F-D084-251B-E336-D5FB941500B5}"/>
              </a:ext>
            </a:extLst>
          </p:cNvPr>
          <p:cNvPicPr>
            <a:picLocks noChangeAspect="1"/>
          </p:cNvPicPr>
          <p:nvPr/>
        </p:nvPicPr>
        <p:blipFill>
          <a:blip r:embed="rId4"/>
          <a:stretch>
            <a:fillRect/>
          </a:stretch>
        </p:blipFill>
        <p:spPr>
          <a:xfrm>
            <a:off x="9687604" y="1350858"/>
            <a:ext cx="8277206" cy="7301781"/>
          </a:xfrm>
          <a:prstGeom prst="rect">
            <a:avLst/>
          </a:prstGeom>
        </p:spPr>
      </p:pic>
      <p:sp>
        <p:nvSpPr>
          <p:cNvPr id="8" name="TextBox 7">
            <a:extLst>
              <a:ext uri="{FF2B5EF4-FFF2-40B4-BE49-F238E27FC236}">
                <a16:creationId xmlns:a16="http://schemas.microsoft.com/office/drawing/2014/main" id="{67CECF55-64D5-B858-8588-0BA4B7F79440}"/>
              </a:ext>
            </a:extLst>
          </p:cNvPr>
          <p:cNvSpPr txBox="1"/>
          <p:nvPr/>
        </p:nvSpPr>
        <p:spPr>
          <a:xfrm>
            <a:off x="12527280" y="8751476"/>
            <a:ext cx="4099176"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b="1" i="1" err="1">
                <a:solidFill>
                  <a:srgbClr val="202122"/>
                </a:solidFill>
                <a:latin typeface="Lato"/>
                <a:ea typeface="Lato"/>
                <a:cs typeface="Arial"/>
              </a:rPr>
              <a:t>Bản</a:t>
            </a:r>
            <a:r>
              <a:rPr lang="en-US" b="1" i="1">
                <a:solidFill>
                  <a:srgbClr val="202122"/>
                </a:solidFill>
                <a:latin typeface="Lato"/>
                <a:ea typeface="Lato"/>
                <a:cs typeface="Arial"/>
              </a:rPr>
              <a:t> </a:t>
            </a:r>
            <a:r>
              <a:rPr lang="en-US" b="1" i="1" err="1">
                <a:solidFill>
                  <a:srgbClr val="202122"/>
                </a:solidFill>
                <a:latin typeface="Lato"/>
                <a:ea typeface="Lato"/>
                <a:cs typeface="Arial"/>
              </a:rPr>
              <a:t>đồ</a:t>
            </a:r>
            <a:r>
              <a:rPr lang="en-US" b="1" i="1">
                <a:solidFill>
                  <a:srgbClr val="202122"/>
                </a:solidFill>
                <a:latin typeface="Lato"/>
                <a:ea typeface="Lato"/>
                <a:cs typeface="Arial"/>
              </a:rPr>
              <a:t> </a:t>
            </a:r>
            <a:r>
              <a:rPr lang="en-US" b="1" i="1" err="1">
                <a:solidFill>
                  <a:srgbClr val="202122"/>
                </a:solidFill>
                <a:latin typeface="Lato"/>
                <a:ea typeface="Lato"/>
                <a:cs typeface="Arial"/>
              </a:rPr>
              <a:t>tuyến</a:t>
            </a:r>
            <a:r>
              <a:rPr lang="en-US" b="1" i="1">
                <a:solidFill>
                  <a:srgbClr val="202122"/>
                </a:solidFill>
                <a:latin typeface="Lato"/>
                <a:ea typeface="Lato"/>
                <a:cs typeface="Arial"/>
              </a:rPr>
              <a:t> </a:t>
            </a:r>
            <a:r>
              <a:rPr lang="en-US" b="1" i="1" err="1">
                <a:solidFill>
                  <a:srgbClr val="202122"/>
                </a:solidFill>
                <a:latin typeface="Lato"/>
                <a:ea typeface="Lato"/>
                <a:cs typeface="Arial"/>
              </a:rPr>
              <a:t>đường</a:t>
            </a:r>
            <a:r>
              <a:rPr lang="en-US" b="1" i="1">
                <a:solidFill>
                  <a:srgbClr val="202122"/>
                </a:solidFill>
                <a:latin typeface="Lato"/>
                <a:ea typeface="Lato"/>
                <a:cs typeface="Arial"/>
              </a:rPr>
              <a:t> </a:t>
            </a:r>
            <a:r>
              <a:rPr lang="en-US" b="1" i="1" err="1">
                <a:solidFill>
                  <a:srgbClr val="202122"/>
                </a:solidFill>
                <a:latin typeface="Lato"/>
                <a:ea typeface="Lato"/>
                <a:cs typeface="Arial"/>
              </a:rPr>
              <a:t>sắt</a:t>
            </a:r>
            <a:r>
              <a:rPr lang="en-US" b="1" i="1">
                <a:solidFill>
                  <a:srgbClr val="202122"/>
                </a:solidFill>
                <a:latin typeface="Lato"/>
                <a:ea typeface="Lato"/>
                <a:cs typeface="Arial"/>
              </a:rPr>
              <a:t> </a:t>
            </a:r>
            <a:r>
              <a:rPr lang="en-US" b="1" i="1" err="1">
                <a:solidFill>
                  <a:srgbClr val="202122"/>
                </a:solidFill>
                <a:latin typeface="Lato"/>
                <a:ea typeface="Lato"/>
                <a:cs typeface="Arial"/>
              </a:rPr>
              <a:t>Việt</a:t>
            </a:r>
            <a:r>
              <a:rPr lang="en-US" b="1" i="1">
                <a:solidFill>
                  <a:srgbClr val="202122"/>
                </a:solidFill>
                <a:latin typeface="Lato"/>
                <a:ea typeface="Lato"/>
                <a:cs typeface="Arial"/>
              </a:rPr>
              <a:t> Nam.</a:t>
            </a:r>
            <a:endParaRPr lang="en-US" b="1" i="1">
              <a:latin typeface="Lato"/>
              <a:ea typeface="Lato"/>
              <a:cs typeface="Lato"/>
            </a:endParaRPr>
          </a:p>
        </p:txBody>
      </p:sp>
      <p:sp>
        <p:nvSpPr>
          <p:cNvPr id="9" name="Text Placeholder 4">
            <a:extLst>
              <a:ext uri="{FF2B5EF4-FFF2-40B4-BE49-F238E27FC236}">
                <a16:creationId xmlns:a16="http://schemas.microsoft.com/office/drawing/2014/main" id="{D0B50A81-2033-C790-5446-6EFB076E9435}"/>
              </a:ext>
            </a:extLst>
          </p:cNvPr>
          <p:cNvSpPr txBox="1">
            <a:spLocks/>
          </p:cNvSpPr>
          <p:nvPr/>
        </p:nvSpPr>
        <p:spPr>
          <a:xfrm>
            <a:off x="599544" y="2144477"/>
            <a:ext cx="10151583" cy="2645736"/>
          </a:xfrm>
          <a:prstGeom prst="rect">
            <a:avLst/>
          </a:prstGeom>
        </p:spPr>
        <p:txBody>
          <a:bodyPr vert="horz" lIns="91440" tIns="45720" rIns="91440" bIns="45720" rtlCol="0" anchor="t">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buFont typeface="Wingdings"/>
              <a:buChar char="§"/>
            </a:pPr>
            <a:r>
              <a:rPr lang="en-US" sz="2800" b="1">
                <a:latin typeface="Lato"/>
                <a:ea typeface="Lato"/>
                <a:cs typeface="Lato"/>
              </a:rPr>
              <a:t> </a:t>
            </a:r>
            <a:r>
              <a:rPr lang="en-US" sz="2800" b="1" err="1">
                <a:latin typeface="Lato"/>
                <a:ea typeface="Lato"/>
                <a:cs typeface="Lato"/>
              </a:rPr>
              <a:t>Đường</a:t>
            </a:r>
            <a:r>
              <a:rPr lang="en-US" sz="2800" b="1">
                <a:latin typeface="Lato"/>
                <a:ea typeface="Lato"/>
                <a:cs typeface="Lato"/>
              </a:rPr>
              <a:t> </a:t>
            </a:r>
            <a:r>
              <a:rPr lang="en-US" sz="2800" b="1" err="1">
                <a:latin typeface="Lato"/>
                <a:ea typeface="Lato"/>
                <a:cs typeface="Lato"/>
              </a:rPr>
              <a:t>sắt</a:t>
            </a:r>
            <a:r>
              <a:rPr lang="en-US" sz="2800" b="1">
                <a:latin typeface="Lato"/>
                <a:ea typeface="Lato"/>
                <a:cs typeface="Lato"/>
              </a:rPr>
              <a:t> </a:t>
            </a:r>
            <a:r>
              <a:rPr lang="en-US" sz="2800" b="1" err="1">
                <a:latin typeface="Lato"/>
                <a:ea typeface="Lato"/>
                <a:cs typeface="Lato"/>
              </a:rPr>
              <a:t>là</a:t>
            </a:r>
            <a:r>
              <a:rPr lang="en-US" sz="2800" b="1">
                <a:latin typeface="Lato"/>
                <a:ea typeface="Lato"/>
                <a:cs typeface="Lato"/>
              </a:rPr>
              <a:t> </a:t>
            </a:r>
            <a:r>
              <a:rPr lang="en-US" sz="2800" b="1" err="1">
                <a:latin typeface="Lato"/>
                <a:ea typeface="Lato"/>
                <a:cs typeface="Lato"/>
              </a:rPr>
              <a:t>tuyến</a:t>
            </a:r>
            <a:r>
              <a:rPr lang="en-US" sz="2800" b="1">
                <a:latin typeface="Lato"/>
                <a:ea typeface="Lato"/>
                <a:cs typeface="Lato"/>
              </a:rPr>
              <a:t> </a:t>
            </a:r>
            <a:r>
              <a:rPr lang="en-US" sz="2800" b="1" err="1">
                <a:latin typeface="Lato"/>
                <a:ea typeface="Lato"/>
                <a:cs typeface="Lato"/>
              </a:rPr>
              <a:t>đường</a:t>
            </a:r>
            <a:r>
              <a:rPr lang="en-US" sz="2800" b="1">
                <a:latin typeface="Lato"/>
                <a:ea typeface="Lato"/>
                <a:cs typeface="Lato"/>
              </a:rPr>
              <a:t> </a:t>
            </a:r>
            <a:r>
              <a:rPr lang="en-US" sz="2800" b="1" err="1">
                <a:latin typeface="Lato"/>
                <a:ea typeface="Lato"/>
                <a:cs typeface="Lato"/>
              </a:rPr>
              <a:t>quan</a:t>
            </a:r>
            <a:r>
              <a:rPr lang="en-US" sz="2800" b="1">
                <a:latin typeface="Lato"/>
                <a:ea typeface="Lato"/>
                <a:cs typeface="Lato"/>
              </a:rPr>
              <a:t> </a:t>
            </a:r>
            <a:r>
              <a:rPr lang="en-US" sz="2800" b="1" err="1">
                <a:latin typeface="Lato"/>
                <a:ea typeface="Lato"/>
                <a:cs typeface="Lato"/>
              </a:rPr>
              <a:t>trọng</a:t>
            </a:r>
            <a:r>
              <a:rPr lang="en-US" sz="2800" b="1">
                <a:latin typeface="Lato"/>
                <a:ea typeface="Lato"/>
                <a:cs typeface="Lato"/>
              </a:rPr>
              <a:t> </a:t>
            </a:r>
            <a:r>
              <a:rPr lang="en-US" sz="2800" b="1" err="1">
                <a:latin typeface="Lato"/>
                <a:ea typeface="Lato"/>
                <a:cs typeface="Lato"/>
              </a:rPr>
              <a:t>hệ</a:t>
            </a:r>
            <a:r>
              <a:rPr lang="en-US" sz="2800" b="1">
                <a:latin typeface="Lato"/>
                <a:ea typeface="Lato"/>
                <a:cs typeface="Lato"/>
              </a:rPr>
              <a:t> </a:t>
            </a:r>
            <a:r>
              <a:rPr lang="en-US" sz="2800" b="1" err="1">
                <a:latin typeface="Lato"/>
                <a:ea typeface="Lato"/>
                <a:cs typeface="Lato"/>
              </a:rPr>
              <a:t>thống</a:t>
            </a:r>
            <a:r>
              <a:rPr lang="en-US" sz="2800" b="1">
                <a:latin typeface="Lato"/>
                <a:ea typeface="Lato"/>
                <a:cs typeface="Lato"/>
              </a:rPr>
              <a:t> </a:t>
            </a:r>
            <a:r>
              <a:rPr lang="en-US" sz="2800" b="1" err="1">
                <a:latin typeface="Lato"/>
                <a:ea typeface="Lato"/>
                <a:cs typeface="Lato"/>
              </a:rPr>
              <a:t>giao</a:t>
            </a:r>
            <a:r>
              <a:rPr lang="en-US" sz="2800" b="1">
                <a:latin typeface="Lato"/>
                <a:ea typeface="Lato"/>
                <a:cs typeface="Lato"/>
              </a:rPr>
              <a:t> </a:t>
            </a:r>
            <a:r>
              <a:rPr lang="en-US" sz="2800" b="1" err="1">
                <a:latin typeface="Lato"/>
                <a:ea typeface="Lato"/>
                <a:cs typeface="Lato"/>
              </a:rPr>
              <a:t>thông</a:t>
            </a:r>
            <a:r>
              <a:rPr lang="en-US" sz="2800" b="1">
                <a:latin typeface="Lato"/>
                <a:ea typeface="Lato"/>
                <a:cs typeface="Lato"/>
              </a:rPr>
              <a:t> </a:t>
            </a:r>
            <a:r>
              <a:rPr lang="en-US" sz="2800" b="1" err="1">
                <a:latin typeface="Lato"/>
                <a:ea typeface="Lato"/>
                <a:cs typeface="Lato"/>
              </a:rPr>
              <a:t>quốc</a:t>
            </a:r>
            <a:r>
              <a:rPr lang="en-US" sz="2800" b="1">
                <a:latin typeface="Lato"/>
                <a:ea typeface="Lato"/>
                <a:cs typeface="Lato"/>
              </a:rPr>
              <a:t> </a:t>
            </a:r>
            <a:r>
              <a:rPr lang="en-US" sz="2800" b="1" err="1">
                <a:latin typeface="Lato"/>
                <a:ea typeface="Lato"/>
                <a:cs typeface="Lato"/>
              </a:rPr>
              <a:t>gia</a:t>
            </a:r>
            <a:r>
              <a:rPr lang="en-US" sz="2800" b="1">
                <a:latin typeface="Lato"/>
                <a:ea typeface="Lato"/>
                <a:cs typeface="Lato"/>
              </a:rPr>
              <a:t> :</a:t>
            </a:r>
          </a:p>
          <a:p>
            <a:pPr lvl="1" algn="just">
              <a:buFont typeface="Wingdings"/>
              <a:buChar char="§"/>
            </a:pPr>
            <a:r>
              <a:rPr lang="en-US" sz="2800">
                <a:latin typeface="Lato"/>
                <a:ea typeface="Lato"/>
                <a:cs typeface="Lato"/>
              </a:rPr>
              <a:t> Đóng vai </a:t>
            </a:r>
            <a:r>
              <a:rPr lang="en-US" sz="2800" err="1">
                <a:latin typeface="Lato"/>
                <a:ea typeface="Lato"/>
                <a:cs typeface="Lato"/>
              </a:rPr>
              <a:t>trò</a:t>
            </a:r>
            <a:r>
              <a:rPr lang="en-US" sz="2800">
                <a:latin typeface="Lato"/>
                <a:ea typeface="Lato"/>
                <a:cs typeface="Lato"/>
              </a:rPr>
              <a:t> </a:t>
            </a:r>
            <a:r>
              <a:rPr lang="en-US" sz="2800" err="1">
                <a:latin typeface="Lato"/>
                <a:ea typeface="Lato"/>
                <a:cs typeface="Lato"/>
              </a:rPr>
              <a:t>quan</a:t>
            </a:r>
            <a:r>
              <a:rPr lang="en-US" sz="2800">
                <a:latin typeface="Lato"/>
                <a:ea typeface="Lato"/>
                <a:cs typeface="Lato"/>
              </a:rPr>
              <a:t> </a:t>
            </a:r>
            <a:r>
              <a:rPr lang="en-US" sz="2800" err="1">
                <a:latin typeface="Lato"/>
                <a:ea typeface="Lato"/>
                <a:cs typeface="Lato"/>
              </a:rPr>
              <a:t>trọng</a:t>
            </a:r>
            <a:r>
              <a:rPr lang="en-US" sz="2800">
                <a:latin typeface="Lato"/>
                <a:ea typeface="Lato"/>
                <a:cs typeface="Lato"/>
              </a:rPr>
              <a:t> </a:t>
            </a:r>
            <a:r>
              <a:rPr lang="en-US" sz="2800" err="1">
                <a:latin typeface="Lato"/>
                <a:ea typeface="Lato"/>
                <a:cs typeface="Lato"/>
              </a:rPr>
              <a:t>trong</a:t>
            </a:r>
            <a:r>
              <a:rPr lang="en-US" sz="2800">
                <a:latin typeface="Lato"/>
                <a:ea typeface="Lato"/>
                <a:cs typeface="Lato"/>
              </a:rPr>
              <a:t> </a:t>
            </a:r>
            <a:r>
              <a:rPr lang="en-US" sz="2800" err="1">
                <a:latin typeface="Lato"/>
                <a:ea typeface="Lato"/>
                <a:cs typeface="Lato"/>
              </a:rPr>
              <a:t>việc</a:t>
            </a:r>
            <a:r>
              <a:rPr lang="en-US" sz="2800">
                <a:latin typeface="Lato"/>
                <a:ea typeface="Lato"/>
                <a:cs typeface="Lato"/>
              </a:rPr>
              <a:t> </a:t>
            </a:r>
            <a:r>
              <a:rPr lang="en-US" sz="2800" err="1">
                <a:latin typeface="Lato"/>
                <a:ea typeface="Lato"/>
                <a:cs typeface="Lato"/>
              </a:rPr>
              <a:t>giao</a:t>
            </a:r>
            <a:r>
              <a:rPr lang="en-US" sz="2800">
                <a:latin typeface="Lato"/>
                <a:ea typeface="Lato"/>
                <a:cs typeface="Lato"/>
              </a:rPr>
              <a:t> </a:t>
            </a:r>
            <a:r>
              <a:rPr lang="en-US" sz="2800" err="1">
                <a:latin typeface="Lato"/>
                <a:ea typeface="Lato"/>
                <a:cs typeface="Lato"/>
              </a:rPr>
              <a:t>thương</a:t>
            </a:r>
            <a:r>
              <a:rPr lang="en-US" sz="2800">
                <a:latin typeface="Lato"/>
                <a:ea typeface="Lato"/>
                <a:cs typeface="Lato"/>
              </a:rPr>
              <a:t> </a:t>
            </a:r>
            <a:r>
              <a:rPr lang="en-US" sz="2800" err="1">
                <a:latin typeface="Lato"/>
                <a:ea typeface="Lato"/>
                <a:cs typeface="Lato"/>
              </a:rPr>
              <a:t>và</a:t>
            </a:r>
            <a:r>
              <a:rPr lang="en-US" sz="2800">
                <a:latin typeface="Lato"/>
                <a:ea typeface="Lato"/>
                <a:cs typeface="Lato"/>
              </a:rPr>
              <a:t> </a:t>
            </a:r>
            <a:r>
              <a:rPr lang="en-US" sz="2800" err="1">
                <a:latin typeface="Lato"/>
                <a:ea typeface="Lato"/>
                <a:cs typeface="Lato"/>
              </a:rPr>
              <a:t>phát</a:t>
            </a:r>
            <a:r>
              <a:rPr lang="en-US" sz="2800">
                <a:latin typeface="Lato"/>
                <a:ea typeface="Lato"/>
                <a:cs typeface="Lato"/>
              </a:rPr>
              <a:t> </a:t>
            </a:r>
            <a:r>
              <a:rPr lang="en-US" sz="2800" err="1">
                <a:latin typeface="Lato"/>
                <a:ea typeface="Lato"/>
                <a:cs typeface="Lato"/>
              </a:rPr>
              <a:t>triển</a:t>
            </a:r>
            <a:r>
              <a:rPr lang="en-US" sz="2800">
                <a:latin typeface="Lato"/>
                <a:ea typeface="Lato"/>
                <a:cs typeface="Lato"/>
              </a:rPr>
              <a:t> </a:t>
            </a:r>
            <a:r>
              <a:rPr lang="en-US" sz="2800" err="1">
                <a:latin typeface="Lato"/>
                <a:ea typeface="Lato"/>
                <a:cs typeface="Lato"/>
              </a:rPr>
              <a:t>kinh</a:t>
            </a:r>
            <a:r>
              <a:rPr lang="en-US" sz="2800">
                <a:latin typeface="Lato"/>
                <a:ea typeface="Lato"/>
                <a:cs typeface="Lato"/>
              </a:rPr>
              <a:t> </a:t>
            </a:r>
            <a:r>
              <a:rPr lang="en-US" sz="2800" err="1">
                <a:latin typeface="Lato"/>
                <a:ea typeface="Lato"/>
                <a:cs typeface="Lato"/>
              </a:rPr>
              <a:t>tế</a:t>
            </a:r>
            <a:r>
              <a:rPr lang="en-US" sz="2800">
                <a:latin typeface="Lato"/>
                <a:ea typeface="Lato"/>
                <a:cs typeface="Lato"/>
              </a:rPr>
              <a:t>.</a:t>
            </a:r>
          </a:p>
          <a:p>
            <a:pPr lvl="1" algn="just">
              <a:buFont typeface="Wingdings"/>
              <a:buChar char="§"/>
            </a:pPr>
            <a:r>
              <a:rPr lang="en-US" sz="2800">
                <a:latin typeface="Lato"/>
                <a:ea typeface="Lato"/>
                <a:cs typeface="Lato"/>
              </a:rPr>
              <a:t> </a:t>
            </a:r>
            <a:r>
              <a:rPr lang="en-US" sz="2800" err="1">
                <a:latin typeface="Lato"/>
                <a:ea typeface="Lato"/>
                <a:cs typeface="Lato"/>
              </a:rPr>
              <a:t>Kết</a:t>
            </a:r>
            <a:r>
              <a:rPr lang="en-US" sz="2800">
                <a:latin typeface="Lato"/>
                <a:ea typeface="Lato"/>
                <a:cs typeface="Lato"/>
              </a:rPr>
              <a:t> </a:t>
            </a:r>
            <a:r>
              <a:rPr lang="en-US" sz="2800" err="1">
                <a:latin typeface="Lato"/>
                <a:ea typeface="Lato"/>
                <a:cs typeface="Lato"/>
              </a:rPr>
              <a:t>nối</a:t>
            </a:r>
            <a:r>
              <a:rPr lang="en-US" sz="2800">
                <a:latin typeface="Lato"/>
                <a:ea typeface="Lato"/>
                <a:cs typeface="Lato"/>
              </a:rPr>
              <a:t> </a:t>
            </a:r>
            <a:r>
              <a:rPr lang="en-US" sz="2800" err="1">
                <a:latin typeface="Lato"/>
                <a:ea typeface="Lato"/>
                <a:cs typeface="Lato"/>
              </a:rPr>
              <a:t>các</a:t>
            </a:r>
            <a:r>
              <a:rPr lang="en-US" sz="2800">
                <a:latin typeface="Lato"/>
                <a:ea typeface="Lato"/>
                <a:cs typeface="Lato"/>
              </a:rPr>
              <a:t> </a:t>
            </a:r>
            <a:r>
              <a:rPr lang="en-US" sz="2800" err="1">
                <a:latin typeface="Lato"/>
                <a:ea typeface="Lato"/>
                <a:cs typeface="Lato"/>
              </a:rPr>
              <a:t>thành</a:t>
            </a:r>
            <a:r>
              <a:rPr lang="en-US" sz="2800">
                <a:latin typeface="Lato"/>
                <a:ea typeface="Lato"/>
                <a:cs typeface="Lato"/>
              </a:rPr>
              <a:t> </a:t>
            </a:r>
            <a:r>
              <a:rPr lang="en-US" sz="2800" err="1">
                <a:latin typeface="Lato"/>
                <a:ea typeface="Lato"/>
                <a:cs typeface="Lato"/>
              </a:rPr>
              <a:t>phố</a:t>
            </a:r>
            <a:r>
              <a:rPr lang="en-US" sz="2800">
                <a:latin typeface="Lato"/>
                <a:ea typeface="Lato"/>
                <a:cs typeface="Lato"/>
              </a:rPr>
              <a:t> </a:t>
            </a:r>
            <a:r>
              <a:rPr lang="en-US" sz="2800" err="1">
                <a:latin typeface="Lato"/>
                <a:ea typeface="Lato"/>
                <a:cs typeface="Lato"/>
              </a:rPr>
              <a:t>thuận</a:t>
            </a:r>
            <a:r>
              <a:rPr lang="en-US" sz="2800">
                <a:latin typeface="Lato"/>
                <a:ea typeface="Lato"/>
                <a:cs typeface="Lato"/>
              </a:rPr>
              <a:t> </a:t>
            </a:r>
            <a:r>
              <a:rPr lang="en-US" sz="2800" err="1">
                <a:latin typeface="Lato"/>
                <a:ea typeface="Lato"/>
                <a:cs typeface="Lato"/>
              </a:rPr>
              <a:t>tiện</a:t>
            </a:r>
            <a:r>
              <a:rPr lang="en-US" sz="2800">
                <a:latin typeface="Lato"/>
                <a:ea typeface="Lato"/>
                <a:cs typeface="Lato"/>
              </a:rPr>
              <a:t> </a:t>
            </a:r>
            <a:r>
              <a:rPr lang="en-US" sz="2800" err="1">
                <a:latin typeface="Lato"/>
                <a:ea typeface="Lato"/>
                <a:cs typeface="Lato"/>
              </a:rPr>
              <a:t>cho</a:t>
            </a:r>
            <a:r>
              <a:rPr lang="en-US" sz="2800">
                <a:latin typeface="Lato"/>
                <a:ea typeface="Lato"/>
                <a:cs typeface="Lato"/>
              </a:rPr>
              <a:t> di </a:t>
            </a:r>
            <a:r>
              <a:rPr lang="en-US" sz="2800" err="1">
                <a:latin typeface="Lato"/>
                <a:ea typeface="Lato"/>
                <a:cs typeface="Lato"/>
              </a:rPr>
              <a:t>chuyển</a:t>
            </a:r>
            <a:r>
              <a:rPr lang="en-US" sz="2800">
                <a:latin typeface="Lato"/>
                <a:ea typeface="Lato"/>
                <a:cs typeface="Lato"/>
              </a:rPr>
              <a:t>.</a:t>
            </a:r>
          </a:p>
        </p:txBody>
      </p:sp>
      <p:sp>
        <p:nvSpPr>
          <p:cNvPr id="11" name="Oval 10">
            <a:extLst>
              <a:ext uri="{FF2B5EF4-FFF2-40B4-BE49-F238E27FC236}">
                <a16:creationId xmlns:a16="http://schemas.microsoft.com/office/drawing/2014/main" id="{E1675173-B703-0EED-B215-1C2146518DED}"/>
              </a:ext>
            </a:extLst>
          </p:cNvPr>
          <p:cNvSpPr/>
          <p:nvPr/>
        </p:nvSpPr>
        <p:spPr>
          <a:xfrm>
            <a:off x="456798" y="5001817"/>
            <a:ext cx="9989530" cy="328988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err="1">
                <a:latin typeface="Lato" panose="020F0502020204030203" pitchFamily="34" charset="0"/>
                <a:ea typeface="Lato" panose="020F0502020204030203" pitchFamily="34" charset="0"/>
                <a:cs typeface="Lato" panose="020F0502020204030203" pitchFamily="34" charset="0"/>
              </a:rPr>
              <a:t>Hiện</a:t>
            </a:r>
            <a:r>
              <a:rPr lang="en-US" sz="2800">
                <a:latin typeface="Lato" panose="020F0502020204030203" pitchFamily="34" charset="0"/>
                <a:ea typeface="Lato" panose="020F0502020204030203" pitchFamily="34" charset="0"/>
                <a:cs typeface="Lato" panose="020F0502020204030203" pitchFamily="34" charset="0"/>
              </a:rPr>
              <a:t> tại, </a:t>
            </a:r>
            <a:r>
              <a:rPr lang="en-US" sz="2800" err="1">
                <a:latin typeface="Lato" panose="020F0502020204030203" pitchFamily="34" charset="0"/>
                <a:ea typeface="Lato" panose="020F0502020204030203" pitchFamily="34" charset="0"/>
                <a:cs typeface="Lato" panose="020F0502020204030203" pitchFamily="34" charset="0"/>
              </a:rPr>
              <a:t>chưa</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có</a:t>
            </a:r>
            <a:r>
              <a:rPr lang="en-US" sz="2800">
                <a:latin typeface="Lato" panose="020F0502020204030203" pitchFamily="34" charset="0"/>
                <a:ea typeface="Lato" panose="020F0502020204030203" pitchFamily="34" charset="0"/>
                <a:cs typeface="Lato" panose="020F0502020204030203" pitchFamily="34" charset="0"/>
              </a:rPr>
              <a:t> nhiều ứng </a:t>
            </a:r>
            <a:r>
              <a:rPr lang="en-US" sz="2800" err="1">
                <a:latin typeface="Lato" panose="020F0502020204030203" pitchFamily="34" charset="0"/>
                <a:ea typeface="Lato" panose="020F0502020204030203" pitchFamily="34" charset="0"/>
                <a:cs typeface="Lato" panose="020F0502020204030203" pitchFamily="34" charset="0"/>
              </a:rPr>
              <a:t>dụng</a:t>
            </a:r>
            <a:r>
              <a:rPr lang="en-US" sz="2800">
                <a:latin typeface="Lato" panose="020F0502020204030203" pitchFamily="34" charset="0"/>
                <a:ea typeface="Lato" panose="020F0502020204030203" pitchFamily="34" charset="0"/>
                <a:cs typeface="Lato" panose="020F0502020204030203" pitchFamily="34" charset="0"/>
              </a:rPr>
              <a:t> công nghệ </a:t>
            </a:r>
            <a:r>
              <a:rPr lang="en-US" sz="2800" err="1">
                <a:latin typeface="Lato" panose="020F0502020204030203" pitchFamily="34" charset="0"/>
                <a:ea typeface="Lato" panose="020F0502020204030203" pitchFamily="34" charset="0"/>
                <a:cs typeface="Lato" panose="020F0502020204030203" pitchFamily="34" charset="0"/>
              </a:rPr>
              <a:t>vào</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việc</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quản</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lý</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và</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theo</a:t>
            </a:r>
            <a:r>
              <a:rPr lang="en-US" sz="2800">
                <a:latin typeface="Lato" panose="020F0502020204030203" pitchFamily="34" charset="0"/>
                <a:ea typeface="Lato" panose="020F0502020204030203" pitchFamily="34" charset="0"/>
                <a:cs typeface="Lato" panose="020F0502020204030203" pitchFamily="34" charset="0"/>
              </a:rPr>
              <a:t> dõi hành trình di chuyển ?</a:t>
            </a:r>
            <a:br>
              <a:rPr lang="en-US" sz="2800">
                <a:latin typeface="Lato" panose="020F0502020204030203" pitchFamily="34" charset="0"/>
                <a:ea typeface="Lato" panose="020F0502020204030203" pitchFamily="34" charset="0"/>
                <a:cs typeface="Lato" panose="020F0502020204030203" pitchFamily="34" charset="0"/>
              </a:rPr>
            </a:br>
            <a:r>
              <a:rPr lang="en-US" sz="2800">
                <a:latin typeface="Lato" panose="020F0502020204030203" pitchFamily="34" charset="0"/>
                <a:ea typeface="Lato" panose="020F0502020204030203" pitchFamily="34" charset="0"/>
                <a:cs typeface="Lato" panose="020F0502020204030203" pitchFamily="34" charset="0"/>
              </a:rPr>
              <a:t>Do đó cần </a:t>
            </a:r>
            <a:r>
              <a:rPr lang="en-US" sz="2800" err="1">
                <a:latin typeface="Lato" panose="020F0502020204030203" pitchFamily="34" charset="0"/>
                <a:ea typeface="Lato" panose="020F0502020204030203" pitchFamily="34" charset="0"/>
                <a:cs typeface="Lato" panose="020F0502020204030203" pitchFamily="34" charset="0"/>
              </a:rPr>
              <a:t>có</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công</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cụ</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hỗ</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trợ</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trong</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việc</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theo</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dõi</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và</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giám</a:t>
            </a:r>
            <a:r>
              <a:rPr lang="en-US" sz="2800">
                <a:latin typeface="Lato" panose="020F0502020204030203" pitchFamily="34" charset="0"/>
                <a:ea typeface="Lato" panose="020F0502020204030203" pitchFamily="34" charset="0"/>
                <a:cs typeface="Lato" panose="020F0502020204030203" pitchFamily="34" charset="0"/>
              </a:rPr>
              <a:t> </a:t>
            </a:r>
            <a:r>
              <a:rPr lang="en-US" sz="2800" err="1">
                <a:latin typeface="Lato" panose="020F0502020204030203" pitchFamily="34" charset="0"/>
                <a:ea typeface="Lato" panose="020F0502020204030203" pitchFamily="34" charset="0"/>
                <a:cs typeface="Lato" panose="020F0502020204030203" pitchFamily="34" charset="0"/>
              </a:rPr>
              <a:t>sát</a:t>
            </a:r>
            <a:r>
              <a:rPr lang="en-US" sz="2800">
                <a:latin typeface="Lato" panose="020F0502020204030203" pitchFamily="34" charset="0"/>
                <a:ea typeface="Lato" panose="020F0502020204030203" pitchFamily="34" charset="0"/>
                <a:cs typeface="Lato" panose="020F0502020204030203" pitchFamily="34" charset="0"/>
              </a:rPr>
              <a:t> giúp đảm bảo an toàn </a:t>
            </a:r>
          </a:p>
        </p:txBody>
      </p:sp>
      <p:sp>
        <p:nvSpPr>
          <p:cNvPr id="5" name="Slide Number Placeholder 4">
            <a:extLst>
              <a:ext uri="{FF2B5EF4-FFF2-40B4-BE49-F238E27FC236}">
                <a16:creationId xmlns:a16="http://schemas.microsoft.com/office/drawing/2014/main" id="{17B76312-6D2E-0819-BCE8-EAE27F0F2C3F}"/>
              </a:ext>
            </a:extLst>
          </p:cNvPr>
          <p:cNvSpPr>
            <a:spLocks noGrp="1"/>
          </p:cNvSpPr>
          <p:nvPr>
            <p:ph type="sldNum" sz="quarter" idx="12"/>
          </p:nvPr>
        </p:nvSpPr>
        <p:spPr/>
        <p:txBody>
          <a:bodyPr/>
          <a:lstStyle/>
          <a:p>
            <a:fld id="{B6F15528-21DE-4FAA-801E-634DDDAF4B2B}" type="slidenum">
              <a:rPr lang="en-US" smtClean="0"/>
              <a:pPr/>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60FC1-9C81-EE49-33E5-C9DDD15DADA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F7E937E-4C34-271A-9B6D-ED3D1781AFD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sz="2000"/>
          </a:p>
        </p:txBody>
      </p:sp>
      <p:sp>
        <p:nvSpPr>
          <p:cNvPr id="3" name="TextBox 3">
            <a:extLst>
              <a:ext uri="{FF2B5EF4-FFF2-40B4-BE49-F238E27FC236}">
                <a16:creationId xmlns:a16="http://schemas.microsoft.com/office/drawing/2014/main" id="{34F0103F-88B1-4650-8C56-C71FED67F604}"/>
              </a:ext>
            </a:extLst>
          </p:cNvPr>
          <p:cNvSpPr txBox="1"/>
          <p:nvPr/>
        </p:nvSpPr>
        <p:spPr>
          <a:xfrm>
            <a:off x="599544" y="252634"/>
            <a:ext cx="17088912" cy="597408"/>
          </a:xfrm>
          <a:prstGeom prst="rect">
            <a:avLst/>
          </a:prstGeom>
        </p:spPr>
        <p:txBody>
          <a:bodyPr lIns="0" tIns="0" rIns="0" bIns="0" rtlCol="0" anchor="t">
            <a:spAutoFit/>
          </a:bodyPr>
          <a:lstStyle/>
          <a:p>
            <a:pPr algn="ctr">
              <a:lnSpc>
                <a:spcPts val="4536"/>
              </a:lnSpc>
            </a:pPr>
            <a:r>
              <a:rPr lang="en-US" sz="4200" b="1">
                <a:solidFill>
                  <a:srgbClr val="FFFFFF"/>
                </a:solidFill>
                <a:latin typeface="Arial" panose="020B0604020202020204" pitchFamily="34" charset="0"/>
                <a:cs typeface="Arial" panose="020B0604020202020204" pitchFamily="34" charset="0"/>
              </a:rPr>
              <a:t>Mục tiêu</a:t>
            </a:r>
          </a:p>
        </p:txBody>
      </p:sp>
      <p:sp>
        <p:nvSpPr>
          <p:cNvPr id="4" name="TextBox 4">
            <a:extLst>
              <a:ext uri="{FF2B5EF4-FFF2-40B4-BE49-F238E27FC236}">
                <a16:creationId xmlns:a16="http://schemas.microsoft.com/office/drawing/2014/main" id="{F147C1DB-C2C9-74E5-A2F1-2CA8CC3BFF6F}"/>
              </a:ext>
            </a:extLst>
          </p:cNvPr>
          <p:cNvSpPr txBox="1"/>
          <p:nvPr/>
        </p:nvSpPr>
        <p:spPr>
          <a:xfrm>
            <a:off x="13826207" y="9775507"/>
            <a:ext cx="3931920" cy="260777"/>
          </a:xfrm>
          <a:prstGeom prst="rect">
            <a:avLst/>
          </a:prstGeom>
        </p:spPr>
        <p:txBody>
          <a:bodyPr lIns="0" tIns="0" rIns="0" bIns="0" rtlCol="0" anchor="t">
            <a:spAutoFit/>
          </a:bodyPr>
          <a:lstStyle/>
          <a:p>
            <a:pPr algn="r">
              <a:lnSpc>
                <a:spcPts val="2160"/>
              </a:lnSpc>
            </a:pPr>
            <a:r>
              <a:rPr lang="en-US">
                <a:solidFill>
                  <a:srgbClr val="C00000"/>
                </a:solidFill>
                <a:latin typeface="Lato Bold"/>
              </a:rPr>
              <a:t>5</a:t>
            </a:r>
            <a:endParaRPr lang="en-US" sz="1800">
              <a:solidFill>
                <a:srgbClr val="C00000"/>
              </a:solidFill>
              <a:latin typeface="Lato Bold"/>
            </a:endParaRPr>
          </a:p>
        </p:txBody>
      </p:sp>
      <p:pic>
        <p:nvPicPr>
          <p:cNvPr id="9" name="Picture 8">
            <a:extLst>
              <a:ext uri="{FF2B5EF4-FFF2-40B4-BE49-F238E27FC236}">
                <a16:creationId xmlns:a16="http://schemas.microsoft.com/office/drawing/2014/main" id="{C1712EBD-76A4-CDE7-4423-6C9232E05D8E}"/>
              </a:ext>
            </a:extLst>
          </p:cNvPr>
          <p:cNvPicPr>
            <a:picLocks noChangeAspect="1"/>
          </p:cNvPicPr>
          <p:nvPr/>
        </p:nvPicPr>
        <p:blipFill>
          <a:blip r:embed="rId4"/>
          <a:stretch>
            <a:fillRect/>
          </a:stretch>
        </p:blipFill>
        <p:spPr>
          <a:xfrm>
            <a:off x="12122728" y="2625621"/>
            <a:ext cx="5388266" cy="5374307"/>
          </a:xfrm>
          <a:prstGeom prst="rect">
            <a:avLst/>
          </a:prstGeom>
        </p:spPr>
      </p:pic>
      <p:sp>
        <p:nvSpPr>
          <p:cNvPr id="7" name="TextBox 6">
            <a:extLst>
              <a:ext uri="{FF2B5EF4-FFF2-40B4-BE49-F238E27FC236}">
                <a16:creationId xmlns:a16="http://schemas.microsoft.com/office/drawing/2014/main" id="{062A0B62-8E52-F30C-1C99-85FB12D83AE5}"/>
              </a:ext>
            </a:extLst>
          </p:cNvPr>
          <p:cNvSpPr txBox="1"/>
          <p:nvPr/>
        </p:nvSpPr>
        <p:spPr>
          <a:xfrm>
            <a:off x="2175164" y="2994369"/>
            <a:ext cx="7980217" cy="1827167"/>
          </a:xfrm>
          <a:prstGeom prst="rect">
            <a:avLst/>
          </a:prstGeom>
          <a:noFill/>
        </p:spPr>
        <p:txBody>
          <a:bodyPr wrap="square" rtlCol="0">
            <a:spAutoFit/>
          </a:bodyPr>
          <a:lstStyle/>
          <a:p>
            <a:pPr lvl="1">
              <a:lnSpc>
                <a:spcPct val="150000"/>
              </a:lnSpc>
            </a:pPr>
            <a:r>
              <a:rPr lang="en-US" sz="2600" dirty="0">
                <a:effectLst/>
                <a:latin typeface="Lato" panose="020F0502020204030203" pitchFamily="34" charset="0"/>
                <a:ea typeface="Lato" panose="020F0502020204030203" pitchFamily="34" charset="0"/>
                <a:cs typeface="Lato" panose="020F0502020204030203" pitchFamily="34" charset="0"/>
              </a:rPr>
              <a:t>X</a:t>
            </a:r>
            <a:r>
              <a:rPr lang="vi-VN" sz="2600" dirty="0">
                <a:effectLst/>
                <a:latin typeface="Lato" panose="020F0502020204030203" pitchFamily="34" charset="0"/>
                <a:ea typeface="Lato" panose="020F0502020204030203" pitchFamily="34" charset="0"/>
                <a:cs typeface="Lato" panose="020F0502020204030203" pitchFamily="34" charset="0"/>
              </a:rPr>
              <a:t>ây </a:t>
            </a:r>
            <a:r>
              <a:rPr lang="vi-VN" sz="2600">
                <a:effectLst/>
                <a:latin typeface="Lato" panose="020F0502020204030203" pitchFamily="34" charset="0"/>
                <a:ea typeface="Lato" panose="020F0502020204030203" pitchFamily="34" charset="0"/>
                <a:cs typeface="Lato" panose="020F0502020204030203" pitchFamily="34" charset="0"/>
              </a:rPr>
              <a:t>dựng </a:t>
            </a:r>
            <a:r>
              <a:rPr lang="en-US" sz="2600">
                <a:effectLst/>
                <a:latin typeface="Lato" panose="020F0502020204030203" pitchFamily="34" charset="0"/>
                <a:ea typeface="Lato" panose="020F0502020204030203" pitchFamily="34" charset="0"/>
                <a:cs typeface="Lato" panose="020F0502020204030203" pitchFamily="34" charset="0"/>
              </a:rPr>
              <a:t>một ứng dụng </a:t>
            </a:r>
            <a:r>
              <a:rPr lang="en-US" sz="2600">
                <a:latin typeface="Lato" panose="020F0502020204030203" pitchFamily="34" charset="0"/>
                <a:ea typeface="Lato" panose="020F0502020204030203" pitchFamily="34" charset="0"/>
                <a:cs typeface="Lato" panose="020F0502020204030203" pitchFamily="34" charset="0"/>
              </a:rPr>
              <a:t>có </a:t>
            </a:r>
            <a:r>
              <a:rPr lang="en-US" sz="2600" err="1">
                <a:latin typeface="Lato" panose="020F0502020204030203" pitchFamily="34" charset="0"/>
                <a:ea typeface="Lato" panose="020F0502020204030203" pitchFamily="34" charset="0"/>
                <a:cs typeface="Lato" panose="020F0502020204030203" pitchFamily="34" charset="0"/>
              </a:rPr>
              <a:t>khả</a:t>
            </a:r>
            <a:r>
              <a:rPr lang="en-US" sz="2600">
                <a:latin typeface="Lato" panose="020F0502020204030203" pitchFamily="34" charset="0"/>
                <a:ea typeface="Lato" panose="020F0502020204030203" pitchFamily="34" charset="0"/>
                <a:cs typeface="Lato" panose="020F0502020204030203" pitchFamily="34" charset="0"/>
              </a:rPr>
              <a:t> năng hiển thị các thông tin về vị trí, tốc độ, Trạng thái,…. Của tàu hỏa</a:t>
            </a:r>
            <a:endParaRPr lang="en-US" sz="2600" dirty="0"/>
          </a:p>
        </p:txBody>
      </p:sp>
      <p:pic>
        <p:nvPicPr>
          <p:cNvPr id="8" name="Graphic 7" descr="Back with solid fill">
            <a:extLst>
              <a:ext uri="{FF2B5EF4-FFF2-40B4-BE49-F238E27FC236}">
                <a16:creationId xmlns:a16="http://schemas.microsoft.com/office/drawing/2014/main" id="{093B5EB4-ECDE-FF22-D28A-71D19662EE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5469" y="4855574"/>
            <a:ext cx="914400" cy="914400"/>
          </a:xfrm>
          <a:prstGeom prst="rect">
            <a:avLst/>
          </a:prstGeom>
        </p:spPr>
      </p:pic>
      <p:sp>
        <p:nvSpPr>
          <p:cNvPr id="10" name="TextBox 9">
            <a:extLst>
              <a:ext uri="{FF2B5EF4-FFF2-40B4-BE49-F238E27FC236}">
                <a16:creationId xmlns:a16="http://schemas.microsoft.com/office/drawing/2014/main" id="{B7ADAD59-5C3E-9AEC-94C2-03A0DA92E00F}"/>
              </a:ext>
            </a:extLst>
          </p:cNvPr>
          <p:cNvSpPr txBox="1"/>
          <p:nvPr/>
        </p:nvSpPr>
        <p:spPr>
          <a:xfrm>
            <a:off x="2090119" y="4956740"/>
            <a:ext cx="8065262" cy="1827167"/>
          </a:xfrm>
          <a:prstGeom prst="rect">
            <a:avLst/>
          </a:prstGeom>
          <a:noFill/>
        </p:spPr>
        <p:txBody>
          <a:bodyPr wrap="square" rtlCol="0">
            <a:spAutoFit/>
          </a:bodyPr>
          <a:lstStyle/>
          <a:p>
            <a:pPr lvl="1">
              <a:lnSpc>
                <a:spcPct val="150000"/>
              </a:lnSpc>
            </a:pPr>
            <a:r>
              <a:rPr lang="en-US" sz="2600">
                <a:latin typeface="Lato" panose="020F0502020204030203" pitchFamily="34" charset="0"/>
                <a:ea typeface="Lato" panose="020F0502020204030203" pitchFamily="34" charset="0"/>
                <a:cs typeface="Lato" panose="020F0502020204030203" pitchFamily="34" charset="0"/>
              </a:rPr>
              <a:t>Tiến hành thực nghiệm khả năng định vị, theo dõi trên UGV ( Mô phỏng thay cho tàu hỏa ) trên ứng dụng theo dõi tàu. </a:t>
            </a:r>
            <a:endParaRPr lang="en-US" sz="2600" b="1" dirty="0"/>
          </a:p>
        </p:txBody>
      </p:sp>
      <p:pic>
        <p:nvPicPr>
          <p:cNvPr id="13" name="Graphic 12" descr="Back with solid fill">
            <a:extLst>
              <a:ext uri="{FF2B5EF4-FFF2-40B4-BE49-F238E27FC236}">
                <a16:creationId xmlns:a16="http://schemas.microsoft.com/office/drawing/2014/main" id="{DDF4DB38-46BD-E4CC-06C5-8A58269274E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0264" y="2994369"/>
            <a:ext cx="914400" cy="914400"/>
          </a:xfrm>
          <a:prstGeom prst="rect">
            <a:avLst/>
          </a:prstGeom>
        </p:spPr>
      </p:pic>
      <p:sp>
        <p:nvSpPr>
          <p:cNvPr id="5" name="Slide Number Placeholder 4">
            <a:extLst>
              <a:ext uri="{FF2B5EF4-FFF2-40B4-BE49-F238E27FC236}">
                <a16:creationId xmlns:a16="http://schemas.microsoft.com/office/drawing/2014/main" id="{D2533E5C-A10E-F91B-0382-5E885C628E02}"/>
              </a:ext>
            </a:extLst>
          </p:cNvPr>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852141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4514"/>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3622553" y="4411294"/>
            <a:ext cx="12487518" cy="1000274"/>
          </a:xfrm>
          <a:prstGeom prst="rect">
            <a:avLst/>
          </a:prstGeom>
        </p:spPr>
        <p:txBody>
          <a:bodyPr wrap="square" lIns="0" tIns="0" rIns="0" bIns="0" rtlCol="0" anchor="t">
            <a:spAutoFit/>
          </a:bodyPr>
          <a:lstStyle/>
          <a:p>
            <a:pPr algn="ctr">
              <a:lnSpc>
                <a:spcPts val="7776"/>
              </a:lnSpc>
            </a:pPr>
            <a:r>
              <a:rPr lang="en-US" sz="7200" b="1">
                <a:solidFill>
                  <a:srgbClr val="FFFFFF"/>
                </a:solidFill>
                <a:latin typeface="Arial"/>
                <a:cs typeface="Arial"/>
              </a:rPr>
              <a:t>II. CƠ SỞ LÝ THUYẾT</a:t>
            </a:r>
            <a:endParaRPr lang="en-US" sz="7200" b="1">
              <a:solidFill>
                <a:srgbClr val="FFFFFF"/>
              </a:solidFill>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68479B73-9DDF-DD9A-4A25-44DAE77DC467}"/>
              </a:ext>
            </a:extLst>
          </p:cNvPr>
          <p:cNvSpPr>
            <a:spLocks noGrp="1"/>
          </p:cNvSpPr>
          <p:nvPr>
            <p:ph type="sldNum" sz="quarter" idx="12"/>
          </p:nvPr>
        </p:nvSpPr>
        <p:spPr/>
        <p:txBody>
          <a:bodyPr/>
          <a:lstStyle/>
          <a:p>
            <a:fld id="{B6F15528-21DE-4FAA-801E-634DDDAF4B2B}" type="slidenum">
              <a:rPr lang="en-US" smtClean="0"/>
              <a:pPr/>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3" name="TextBox 3"/>
          <p:cNvSpPr txBox="1"/>
          <p:nvPr/>
        </p:nvSpPr>
        <p:spPr>
          <a:xfrm>
            <a:off x="440794" y="268509"/>
            <a:ext cx="17088912" cy="597408"/>
          </a:xfrm>
          <a:prstGeom prst="rect">
            <a:avLst/>
          </a:prstGeom>
        </p:spPr>
        <p:txBody>
          <a:bodyPr lIns="0" tIns="0" rIns="0" bIns="0" rtlCol="0" anchor="t">
            <a:spAutoFit/>
          </a:bodyPr>
          <a:lstStyle/>
          <a:p>
            <a:pPr algn="ctr">
              <a:lnSpc>
                <a:spcPts val="4536"/>
              </a:lnSpc>
            </a:pPr>
            <a:r>
              <a:rPr lang="en-US" sz="4200" b="1">
                <a:solidFill>
                  <a:srgbClr val="FFFFFF"/>
                </a:solidFill>
                <a:latin typeface="Arial" panose="020B0604020202020204" pitchFamily="34" charset="0"/>
                <a:cs typeface="Arial" panose="020B0604020202020204" pitchFamily="34" charset="0"/>
              </a:rPr>
              <a:t>Hệ thống định vị GPS</a:t>
            </a:r>
          </a:p>
        </p:txBody>
      </p:sp>
      <p:sp>
        <p:nvSpPr>
          <p:cNvPr id="4" name="TextBox 4"/>
          <p:cNvSpPr txBox="1"/>
          <p:nvPr/>
        </p:nvSpPr>
        <p:spPr>
          <a:xfrm>
            <a:off x="13826207" y="9775507"/>
            <a:ext cx="3931920" cy="260777"/>
          </a:xfrm>
          <a:prstGeom prst="rect">
            <a:avLst/>
          </a:prstGeom>
        </p:spPr>
        <p:txBody>
          <a:bodyPr lIns="0" tIns="0" rIns="0" bIns="0" rtlCol="0" anchor="t">
            <a:spAutoFit/>
          </a:bodyPr>
          <a:lstStyle/>
          <a:p>
            <a:pPr algn="r">
              <a:lnSpc>
                <a:spcPts val="2160"/>
              </a:lnSpc>
            </a:pPr>
            <a:r>
              <a:rPr lang="en-US" sz="1800">
                <a:solidFill>
                  <a:srgbClr val="C00000"/>
                </a:solidFill>
                <a:latin typeface="Lato Bold"/>
              </a:rPr>
              <a:t>6</a:t>
            </a:r>
          </a:p>
        </p:txBody>
      </p:sp>
      <p:sp>
        <p:nvSpPr>
          <p:cNvPr id="6" name="Hộp Văn bản 12">
            <a:extLst>
              <a:ext uri="{FF2B5EF4-FFF2-40B4-BE49-F238E27FC236}">
                <a16:creationId xmlns:a16="http://schemas.microsoft.com/office/drawing/2014/main" id="{4208BA7A-4FB7-EAF6-E120-43A04478EFF2}"/>
              </a:ext>
            </a:extLst>
          </p:cNvPr>
          <p:cNvSpPr txBox="1"/>
          <p:nvPr/>
        </p:nvSpPr>
        <p:spPr>
          <a:xfrm>
            <a:off x="529873" y="2668182"/>
            <a:ext cx="9391652" cy="2215991"/>
          </a:xfrm>
          <a:prstGeom prst="rect">
            <a:avLst/>
          </a:prstGeom>
          <a:noFill/>
        </p:spPr>
        <p:txBody>
          <a:bodyPr wrap="square">
            <a:spAutoFit/>
          </a:bodyPr>
          <a:lstStyle/>
          <a:p>
            <a:pPr algn="just"/>
            <a:r>
              <a:rPr lang="en-US" sz="2600">
                <a:solidFill>
                  <a:srgbClr val="17191C"/>
                </a:solidFill>
                <a:latin typeface="Lato" panose="020F0502020204030203" pitchFamily="34" charset="0"/>
                <a:ea typeface="Lato" panose="020F0502020204030203" pitchFamily="34" charset="0"/>
                <a:cs typeface="Lato" panose="020F0502020204030203" pitchFamily="34" charset="0"/>
              </a:rPr>
              <a:t>GPS - </a:t>
            </a:r>
            <a:r>
              <a:rPr lang="en-US" sz="2800" b="0" i="1">
                <a:solidFill>
                  <a:srgbClr val="202122"/>
                </a:solidFill>
                <a:effectLst/>
                <a:highlight>
                  <a:srgbClr val="FFFFFF"/>
                </a:highlight>
                <a:latin typeface="Arial" panose="020B0604020202020204" pitchFamily="34" charset="0"/>
              </a:rPr>
              <a:t>Global Positioning System là một công nghệ định vị toàn cầu. Hệ thống xác định vị trí dựa trên vị trí của các vệ tinh nhân tạo do Bộ Quốc phòng Hoa Kỳ thiết kế, xây dựng và quản lý. </a:t>
            </a:r>
            <a:endParaRPr lang="en-US" sz="2600" dirty="0">
              <a:solidFill>
                <a:srgbClr val="17191C"/>
              </a:solidFill>
              <a:latin typeface="Lato" panose="020F0502020204030203" pitchFamily="34" charset="0"/>
              <a:ea typeface="Lato" panose="020F0502020204030203" pitchFamily="34" charset="0"/>
              <a:cs typeface="Lato" panose="020F0502020204030203" pitchFamily="34" charset="0"/>
            </a:endParaRPr>
          </a:p>
          <a:p>
            <a:pPr algn="just"/>
            <a:endParaRPr lang="en-US" sz="2600" dirty="0">
              <a:latin typeface="Lato" panose="020F0502020204030203" pitchFamily="34" charset="0"/>
              <a:ea typeface="Lato" panose="020F0502020204030203" pitchFamily="34" charset="0"/>
              <a:cs typeface="Lato" panose="020F0502020204030203" pitchFamily="34" charset="0"/>
            </a:endParaRPr>
          </a:p>
        </p:txBody>
      </p:sp>
      <p:sp>
        <p:nvSpPr>
          <p:cNvPr id="8" name="TextBox 7">
            <a:extLst>
              <a:ext uri="{FF2B5EF4-FFF2-40B4-BE49-F238E27FC236}">
                <a16:creationId xmlns:a16="http://schemas.microsoft.com/office/drawing/2014/main" id="{DE50BD2B-D85E-7C31-EE3D-F27D74FB959E}"/>
              </a:ext>
            </a:extLst>
          </p:cNvPr>
          <p:cNvSpPr txBox="1"/>
          <p:nvPr/>
        </p:nvSpPr>
        <p:spPr>
          <a:xfrm>
            <a:off x="529872" y="4980509"/>
            <a:ext cx="9410353" cy="2497158"/>
          </a:xfrm>
          <a:prstGeom prst="rect">
            <a:avLst/>
          </a:prstGeom>
          <a:noFill/>
        </p:spPr>
        <p:txBody>
          <a:bodyPr wrap="square">
            <a:spAutoFit/>
          </a:bodyPr>
          <a:lstStyle/>
          <a:p>
            <a:pPr algn="just">
              <a:lnSpc>
                <a:spcPct val="110000"/>
              </a:lnSpc>
              <a:spcBef>
                <a:spcPts val="300"/>
              </a:spcBef>
            </a:pPr>
            <a:r>
              <a:rPr lang="en-US" sz="2800">
                <a:solidFill>
                  <a:srgbClr val="17191C"/>
                </a:solidFill>
                <a:latin typeface="Lato" panose="020F0502020204030203" pitchFamily="34" charset="0"/>
                <a:ea typeface="Lato" panose="020F0502020204030203" pitchFamily="34" charset="0"/>
                <a:cs typeface="Lato" panose="020F0502020204030203" pitchFamily="34" charset="0"/>
              </a:rPr>
              <a:t>GPS </a:t>
            </a:r>
            <a:r>
              <a:rPr lang="en-US" sz="2800">
                <a:solidFill>
                  <a:srgbClr val="17191C"/>
                </a:solidFill>
                <a:effectLst/>
                <a:latin typeface="Lato" panose="020F0502020204030203" pitchFamily="34" charset="0"/>
                <a:ea typeface="Lato" panose="020F0502020204030203" pitchFamily="34" charset="0"/>
                <a:cs typeface="Lato" panose="020F0502020204030203" pitchFamily="34" charset="0"/>
              </a:rPr>
              <a:t>thường </a:t>
            </a:r>
            <a:r>
              <a:rPr lang="en-US" sz="2800" dirty="0">
                <a:solidFill>
                  <a:srgbClr val="17191C"/>
                </a:solidFill>
                <a:effectLst/>
                <a:latin typeface="Lato" panose="020F0502020204030203" pitchFamily="34" charset="0"/>
                <a:ea typeface="Lato" panose="020F0502020204030203" pitchFamily="34" charset="0"/>
                <a:cs typeface="Lato" panose="020F0502020204030203" pitchFamily="34" charset="0"/>
              </a:rPr>
              <a:t>bao </a:t>
            </a:r>
            <a:r>
              <a:rPr lang="en-US" sz="2800" dirty="0" err="1">
                <a:solidFill>
                  <a:srgbClr val="17191C"/>
                </a:solidFill>
                <a:effectLst/>
                <a:latin typeface="Lato" panose="020F0502020204030203" pitchFamily="34" charset="0"/>
                <a:ea typeface="Lato" panose="020F0502020204030203" pitchFamily="34" charset="0"/>
                <a:cs typeface="Lato" panose="020F0502020204030203" pitchFamily="34" charset="0"/>
              </a:rPr>
              <a:t>gồm</a:t>
            </a:r>
            <a:r>
              <a:rPr lang="en-US" sz="2800" dirty="0">
                <a:solidFill>
                  <a:srgbClr val="17191C"/>
                </a:solidFill>
                <a:effectLst/>
                <a:latin typeface="Lato" panose="020F0502020204030203" pitchFamily="34" charset="0"/>
                <a:ea typeface="Lato" panose="020F0502020204030203" pitchFamily="34" charset="0"/>
                <a:cs typeface="Lato" panose="020F0502020204030203" pitchFamily="34" charset="0"/>
              </a:rPr>
              <a:t> </a:t>
            </a:r>
            <a:r>
              <a:rPr lang="en-US" sz="2800" dirty="0" err="1">
                <a:solidFill>
                  <a:srgbClr val="17191C"/>
                </a:solidFill>
                <a:effectLst/>
                <a:latin typeface="Lato" panose="020F0502020204030203" pitchFamily="34" charset="0"/>
                <a:ea typeface="Lato" panose="020F0502020204030203" pitchFamily="34" charset="0"/>
                <a:cs typeface="Lato" panose="020F0502020204030203" pitchFamily="34" charset="0"/>
              </a:rPr>
              <a:t>hai</a:t>
            </a:r>
            <a:r>
              <a:rPr lang="en-US" sz="2800" dirty="0">
                <a:solidFill>
                  <a:srgbClr val="17191C"/>
                </a:solidFill>
                <a:effectLst/>
                <a:latin typeface="Lato" panose="020F0502020204030203" pitchFamily="34" charset="0"/>
                <a:ea typeface="Lato" panose="020F0502020204030203" pitchFamily="34" charset="0"/>
                <a:cs typeface="Lato" panose="020F0502020204030203" pitchFamily="34" charset="0"/>
              </a:rPr>
              <a:t> </a:t>
            </a:r>
            <a:r>
              <a:rPr lang="en-US" sz="2800" dirty="0" err="1">
                <a:solidFill>
                  <a:srgbClr val="17191C"/>
                </a:solidFill>
                <a:effectLst/>
                <a:latin typeface="Lato" panose="020F0502020204030203" pitchFamily="34" charset="0"/>
                <a:ea typeface="Lato" panose="020F0502020204030203" pitchFamily="34" charset="0"/>
                <a:cs typeface="Lato" panose="020F0502020204030203" pitchFamily="34" charset="0"/>
              </a:rPr>
              <a:t>giai</a:t>
            </a:r>
            <a:r>
              <a:rPr lang="en-US" sz="2800" dirty="0">
                <a:solidFill>
                  <a:srgbClr val="17191C"/>
                </a:solidFill>
                <a:effectLst/>
                <a:latin typeface="Lato" panose="020F0502020204030203" pitchFamily="34" charset="0"/>
                <a:ea typeface="Lato" panose="020F0502020204030203" pitchFamily="34" charset="0"/>
                <a:cs typeface="Lato" panose="020F0502020204030203" pitchFamily="34" charset="0"/>
              </a:rPr>
              <a:t> </a:t>
            </a:r>
            <a:r>
              <a:rPr lang="en-US" sz="2800" dirty="0" err="1">
                <a:solidFill>
                  <a:srgbClr val="17191C"/>
                </a:solidFill>
                <a:effectLst/>
                <a:latin typeface="Lato" panose="020F0502020204030203" pitchFamily="34" charset="0"/>
                <a:ea typeface="Lato" panose="020F0502020204030203" pitchFamily="34" charset="0"/>
                <a:cs typeface="Lato" panose="020F0502020204030203" pitchFamily="34" charset="0"/>
              </a:rPr>
              <a:t>đoạn</a:t>
            </a:r>
            <a:r>
              <a:rPr lang="en-US" sz="2800" dirty="0">
                <a:solidFill>
                  <a:srgbClr val="17191C"/>
                </a:solidFill>
                <a:effectLst/>
                <a:latin typeface="Lato" panose="020F0502020204030203" pitchFamily="34" charset="0"/>
                <a:ea typeface="Lato" panose="020F0502020204030203" pitchFamily="34" charset="0"/>
                <a:cs typeface="Lato" panose="020F0502020204030203" pitchFamily="34" charset="0"/>
              </a:rPr>
              <a:t> </a:t>
            </a:r>
            <a:r>
              <a:rPr lang="en-US" sz="2800" dirty="0" err="1">
                <a:solidFill>
                  <a:srgbClr val="17191C"/>
                </a:solidFill>
                <a:effectLst/>
                <a:latin typeface="Lato" panose="020F0502020204030203" pitchFamily="34" charset="0"/>
                <a:ea typeface="Lato" panose="020F0502020204030203" pitchFamily="34" charset="0"/>
                <a:cs typeface="Lato" panose="020F0502020204030203" pitchFamily="34" charset="0"/>
              </a:rPr>
              <a:t>chính</a:t>
            </a:r>
            <a:r>
              <a:rPr lang="en-US" sz="2800" dirty="0">
                <a:solidFill>
                  <a:srgbClr val="17191C"/>
                </a:solidFill>
                <a:effectLst/>
                <a:latin typeface="Lato" panose="020F0502020204030203" pitchFamily="34" charset="0"/>
                <a:ea typeface="Lato" panose="020F0502020204030203" pitchFamily="34" charset="0"/>
                <a:cs typeface="Lato" panose="020F0502020204030203" pitchFamily="34" charset="0"/>
              </a:rPr>
              <a:t>:</a:t>
            </a:r>
            <a:endParaRPr lang="en-US" sz="2800"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p>
            <a:pPr indent="-457200" algn="just">
              <a:lnSpc>
                <a:spcPct val="110000"/>
              </a:lnSpc>
              <a:spcBef>
                <a:spcPts val="300"/>
              </a:spcBef>
              <a:buFontTx/>
              <a:buChar char="-"/>
            </a:pPr>
            <a:r>
              <a:rPr lang="en-US" sz="2800">
                <a:solidFill>
                  <a:srgbClr val="17191C"/>
                </a:solidFill>
                <a:latin typeface="Lato" panose="020F0502020204030203" pitchFamily="34" charset="0"/>
                <a:ea typeface="Lato" panose="020F0502020204030203" pitchFamily="34" charset="0"/>
                <a:cs typeface="Lato" panose="020F0502020204030203" pitchFamily="34" charset="0"/>
              </a:rPr>
              <a:t>Cách đo chính xác khoảng cách từ máy thu tín hiệu (trạm đo) đến tối thiểu 3 vệ tinh.</a:t>
            </a:r>
          </a:p>
          <a:p>
            <a:pPr indent="-457200" algn="just">
              <a:lnSpc>
                <a:spcPct val="110000"/>
              </a:lnSpc>
              <a:spcBef>
                <a:spcPts val="300"/>
              </a:spcBef>
              <a:buFontTx/>
              <a:buChar char="-"/>
            </a:pPr>
            <a:r>
              <a:rPr lang="en-US" sz="2800">
                <a:solidFill>
                  <a:srgbClr val="17191C"/>
                </a:solidFill>
                <a:latin typeface="Lato" panose="020F0502020204030203" pitchFamily="34" charset="0"/>
                <a:ea typeface="Lato" panose="020F0502020204030203" pitchFamily="34" charset="0"/>
                <a:cs typeface="Lato" panose="020F0502020204030203" pitchFamily="34" charset="0"/>
              </a:rPr>
              <a:t>lấy điểm giao nhau của 3 mặt cầu trong không gian 3 chiều với tâm là vệ tinh.</a:t>
            </a:r>
            <a:endParaRPr lang="en-US" sz="2800" dirty="0">
              <a:solidFill>
                <a:srgbClr val="17191C"/>
              </a:solidFill>
              <a:latin typeface="Lato" panose="020F0502020204030203" pitchFamily="34" charset="0"/>
              <a:ea typeface="Lato" panose="020F0502020204030203" pitchFamily="34" charset="0"/>
              <a:cs typeface="Lato" panose="020F0502020204030203" pitchFamily="34" charset="0"/>
            </a:endParaRPr>
          </a:p>
        </p:txBody>
      </p:sp>
      <p:pic>
        <p:nvPicPr>
          <p:cNvPr id="1026" name="Picture 2" descr="Công nghệ định vị A-GPS là gì? Có tác dụng gì? Có trên thiết bị nào? -  Thegioididong.com">
            <a:extLst>
              <a:ext uri="{FF2B5EF4-FFF2-40B4-BE49-F238E27FC236}">
                <a16:creationId xmlns:a16="http://schemas.microsoft.com/office/drawing/2014/main" id="{E9EAC92C-433E-E097-3917-E3F9248D4C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51398" y="2930751"/>
            <a:ext cx="7288028" cy="4099516"/>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19D5A81-673E-D8F4-E97F-29EEEE9FC040}"/>
              </a:ext>
            </a:extLst>
          </p:cNvPr>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3321506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0594"/>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3" name="TextBox 3"/>
          <p:cNvSpPr txBox="1"/>
          <p:nvPr/>
        </p:nvSpPr>
        <p:spPr>
          <a:xfrm>
            <a:off x="440794" y="268509"/>
            <a:ext cx="17088912" cy="597408"/>
          </a:xfrm>
          <a:prstGeom prst="rect">
            <a:avLst/>
          </a:prstGeom>
        </p:spPr>
        <p:txBody>
          <a:bodyPr lIns="0" tIns="0" rIns="0" bIns="0" rtlCol="0" anchor="t">
            <a:spAutoFit/>
          </a:bodyPr>
          <a:lstStyle/>
          <a:p>
            <a:pPr algn="ctr">
              <a:lnSpc>
                <a:spcPts val="4536"/>
              </a:lnSpc>
            </a:pPr>
            <a:r>
              <a:rPr lang="en-US" sz="4200" b="1">
                <a:solidFill>
                  <a:srgbClr val="FFFFFF"/>
                </a:solidFill>
                <a:latin typeface="Arial" panose="020B0604020202020204" pitchFamily="34" charset="0"/>
                <a:cs typeface="Arial" panose="020B0604020202020204" pitchFamily="34" charset="0"/>
              </a:rPr>
              <a:t>Công nghệ hỗ trợ truyền dữ liệu - HiveMQ</a:t>
            </a:r>
          </a:p>
        </p:txBody>
      </p:sp>
      <p:sp>
        <p:nvSpPr>
          <p:cNvPr id="4" name="TextBox 4"/>
          <p:cNvSpPr txBox="1"/>
          <p:nvPr/>
        </p:nvSpPr>
        <p:spPr>
          <a:xfrm>
            <a:off x="13826207" y="9775507"/>
            <a:ext cx="3931920" cy="260777"/>
          </a:xfrm>
          <a:prstGeom prst="rect">
            <a:avLst/>
          </a:prstGeom>
        </p:spPr>
        <p:txBody>
          <a:bodyPr lIns="0" tIns="0" rIns="0" bIns="0" rtlCol="0" anchor="t">
            <a:spAutoFit/>
          </a:bodyPr>
          <a:lstStyle/>
          <a:p>
            <a:pPr algn="r">
              <a:lnSpc>
                <a:spcPts val="2160"/>
              </a:lnSpc>
            </a:pPr>
            <a:r>
              <a:rPr lang="en-US" sz="1800">
                <a:solidFill>
                  <a:srgbClr val="C00000"/>
                </a:solidFill>
                <a:latin typeface="Lato Bold"/>
              </a:rPr>
              <a:t>7</a:t>
            </a:r>
          </a:p>
        </p:txBody>
      </p:sp>
      <p:sp>
        <p:nvSpPr>
          <p:cNvPr id="6" name="Hộp Văn bản 12">
            <a:extLst>
              <a:ext uri="{FF2B5EF4-FFF2-40B4-BE49-F238E27FC236}">
                <a16:creationId xmlns:a16="http://schemas.microsoft.com/office/drawing/2014/main" id="{4208BA7A-4FB7-EAF6-E120-43A04478EFF2}"/>
              </a:ext>
            </a:extLst>
          </p:cNvPr>
          <p:cNvSpPr txBox="1"/>
          <p:nvPr/>
        </p:nvSpPr>
        <p:spPr>
          <a:xfrm>
            <a:off x="930154" y="1902237"/>
            <a:ext cx="16427692" cy="1384995"/>
          </a:xfrm>
          <a:prstGeom prst="rect">
            <a:avLst/>
          </a:prstGeom>
          <a:noFill/>
        </p:spPr>
        <p:txBody>
          <a:bodyPr wrap="square">
            <a:spAutoFit/>
          </a:bodyPr>
          <a:lstStyle/>
          <a:p>
            <a:pPr algn="just"/>
            <a:r>
              <a:rPr lang="vi-VN" sz="2800" b="0" i="0">
                <a:solidFill>
                  <a:srgbClr val="0D0D0D"/>
                </a:solidFill>
                <a:effectLst/>
                <a:highlight>
                  <a:srgbClr val="FFFFFF"/>
                </a:highlight>
                <a:latin typeface="Söhne"/>
              </a:rPr>
              <a:t>HiveMQ là một nền tảng broker MQTT (Message Queuing Telemetry Transpor</a:t>
            </a:r>
            <a:r>
              <a:rPr lang="en-US" sz="2800" b="0" i="0">
                <a:solidFill>
                  <a:srgbClr val="0D0D0D"/>
                </a:solidFill>
                <a:effectLst/>
                <a:highlight>
                  <a:srgbClr val="FFFFFF"/>
                </a:highlight>
                <a:latin typeface="Söhne"/>
              </a:rPr>
              <a:t>). Có thể</a:t>
            </a:r>
            <a:r>
              <a:rPr lang="vi-VN" sz="2800" b="0" i="0">
                <a:solidFill>
                  <a:srgbClr val="0D0D0D"/>
                </a:solidFill>
                <a:effectLst/>
                <a:highlight>
                  <a:srgbClr val="FFFFFF"/>
                </a:highlight>
                <a:latin typeface="Söhne"/>
              </a:rPr>
              <a:t> xử lý hàng triệu kết nối MQTT đồng thời và cung cấp một cơ sở hạ tầng đáng tin cậy cho các ứng dụng Internet of Things (IoT) và các hệ thống giao tiếp máy tính.</a:t>
            </a:r>
            <a:endParaRPr lang="en-US" sz="2600" dirty="0">
              <a:latin typeface="Lato" panose="020F0502020204030203" pitchFamily="34" charset="0"/>
              <a:ea typeface="Lato" panose="020F0502020204030203" pitchFamily="34" charset="0"/>
              <a:cs typeface="Lato" panose="020F0502020204030203" pitchFamily="34" charset="0"/>
            </a:endParaRPr>
          </a:p>
        </p:txBody>
      </p:sp>
      <p:pic>
        <p:nvPicPr>
          <p:cNvPr id="2054" name="Picture 6" descr="HiveMQ MQTT Broker">
            <a:extLst>
              <a:ext uri="{FF2B5EF4-FFF2-40B4-BE49-F238E27FC236}">
                <a16:creationId xmlns:a16="http://schemas.microsoft.com/office/drawing/2014/main" id="{8C54B070-5248-1D66-38ED-4B9806F95D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0736" y="3597232"/>
            <a:ext cx="6142760" cy="3773410"/>
          </a:xfrm>
          <a:prstGeom prst="rect">
            <a:avLst/>
          </a:prstGeom>
          <a:noFill/>
          <a:extLst>
            <a:ext uri="{909E8E84-426E-40DD-AFC4-6F175D3DCCD1}">
              <a14:hiddenFill xmlns:a14="http://schemas.microsoft.com/office/drawing/2010/main">
                <a:solidFill>
                  <a:srgbClr val="FFFFFF"/>
                </a:solidFill>
              </a14:hiddenFill>
            </a:ext>
          </a:extLst>
        </p:spPr>
      </p:pic>
      <p:sp>
        <p:nvSpPr>
          <p:cNvPr id="7" name="Hộp Văn bản 12">
            <a:extLst>
              <a:ext uri="{FF2B5EF4-FFF2-40B4-BE49-F238E27FC236}">
                <a16:creationId xmlns:a16="http://schemas.microsoft.com/office/drawing/2014/main" id="{C7C6D10B-7B99-41F8-9F03-46E7D5F9F7FD}"/>
              </a:ext>
            </a:extLst>
          </p:cNvPr>
          <p:cNvSpPr txBox="1"/>
          <p:nvPr/>
        </p:nvSpPr>
        <p:spPr>
          <a:xfrm>
            <a:off x="930154" y="7785080"/>
            <a:ext cx="16427692" cy="954107"/>
          </a:xfrm>
          <a:prstGeom prst="rect">
            <a:avLst/>
          </a:prstGeom>
          <a:noFill/>
        </p:spPr>
        <p:txBody>
          <a:bodyPr wrap="square">
            <a:spAutoFit/>
          </a:bodyPr>
          <a:lstStyle/>
          <a:p>
            <a:pPr algn="just"/>
            <a:r>
              <a:rPr lang="vi-VN" sz="2800" b="0" i="0">
                <a:solidFill>
                  <a:srgbClr val="0D0D0D"/>
                </a:solidFill>
                <a:effectLst/>
                <a:highlight>
                  <a:srgbClr val="FFFFFF"/>
                </a:highlight>
                <a:latin typeface="Söhne"/>
              </a:rPr>
              <a:t>HiveMQ</a:t>
            </a:r>
            <a:r>
              <a:rPr lang="en-US" sz="2800" b="0" i="0">
                <a:solidFill>
                  <a:srgbClr val="0D0D0D"/>
                </a:solidFill>
                <a:effectLst/>
                <a:highlight>
                  <a:srgbClr val="FFFFFF"/>
                </a:highlight>
                <a:latin typeface="Söhne"/>
              </a:rPr>
              <a:t> </a:t>
            </a:r>
            <a:r>
              <a:rPr lang="en-US" sz="2800">
                <a:solidFill>
                  <a:srgbClr val="0D0D0D"/>
                </a:solidFill>
                <a:highlight>
                  <a:srgbClr val="FFFFFF"/>
                </a:highlight>
                <a:latin typeface="Söhne"/>
              </a:rPr>
              <a:t>được triển khai trên nền tảng đám mây, triển khai trong các môi trường phân tán.  Do đó có thể kết nối truyền tin trên phạm vi toàn cầu</a:t>
            </a:r>
            <a:endParaRPr lang="en-US" sz="2600" dirty="0">
              <a:latin typeface="Lato" panose="020F0502020204030203" pitchFamily="34" charset="0"/>
              <a:ea typeface="Lato" panose="020F0502020204030203" pitchFamily="34" charset="0"/>
              <a:cs typeface="Lato" panose="020F0502020204030203" pitchFamily="34" charset="0"/>
            </a:endParaRPr>
          </a:p>
        </p:txBody>
      </p:sp>
      <p:sp>
        <p:nvSpPr>
          <p:cNvPr id="5" name="Slide Number Placeholder 4">
            <a:extLst>
              <a:ext uri="{FF2B5EF4-FFF2-40B4-BE49-F238E27FC236}">
                <a16:creationId xmlns:a16="http://schemas.microsoft.com/office/drawing/2014/main" id="{70C78703-61D5-0E4A-2D10-6877A04EA459}"/>
              </a:ext>
            </a:extLst>
          </p:cNvPr>
          <p:cNvSpPr>
            <a:spLocks noGrp="1"/>
          </p:cNvSpPr>
          <p:nvPr>
            <p:ph type="sldNum" sz="quarter" idx="12"/>
          </p:nvPr>
        </p:nvSpPr>
        <p:spPr/>
        <p:txBody>
          <a:bodyPr/>
          <a:lstStyle/>
          <a:p>
            <a:fld id="{B6F15528-21DE-4FAA-801E-634DDDAF4B2B}" type="slidenum">
              <a:rPr lang="en-US" smtClean="0"/>
              <a:pPr/>
              <a:t>9</a:t>
            </a:fld>
            <a:endParaRPr lang="en-US"/>
          </a:p>
        </p:txBody>
      </p:sp>
    </p:spTree>
    <p:extLst>
      <p:ext uri="{BB962C8B-B14F-4D97-AF65-F5344CB8AC3E}">
        <p14:creationId xmlns:p14="http://schemas.microsoft.com/office/powerpoint/2010/main" val="16682851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B400A7B80586B4F8525A890D02D4536" ma:contentTypeVersion="18" ma:contentTypeDescription="Create a new document." ma:contentTypeScope="" ma:versionID="561c213fdc589d01331412e4a99a1565">
  <xsd:schema xmlns:xsd="http://www.w3.org/2001/XMLSchema" xmlns:xs="http://www.w3.org/2001/XMLSchema" xmlns:p="http://schemas.microsoft.com/office/2006/metadata/properties" xmlns:ns3="4259d7a7-02a6-4a88-a3cd-89f45fb92868" xmlns:ns4="3a79334b-18ef-4317-af07-1122e3ffe866" targetNamespace="http://schemas.microsoft.com/office/2006/metadata/properties" ma:root="true" ma:fieldsID="8a69468bfc4d96927caf64c7deaaf727" ns3:_="" ns4:_="">
    <xsd:import namespace="4259d7a7-02a6-4a88-a3cd-89f45fb92868"/>
    <xsd:import namespace="3a79334b-18ef-4317-af07-1122e3ffe866"/>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259d7a7-02a6-4a88-a3cd-89f45fb9286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a79334b-18ef-4317-af07-1122e3ffe86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4259d7a7-02a6-4a88-a3cd-89f45fb92868"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10706BE-19F1-4BF4-8545-2CCBD87FE937}">
  <ds:schemaRefs>
    <ds:schemaRef ds:uri="3a79334b-18ef-4317-af07-1122e3ffe866"/>
    <ds:schemaRef ds:uri="4259d7a7-02a6-4a88-a3cd-89f45fb9286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ABC4DF9-86BF-499E-AABC-725664F7CFD3}">
  <ds:schemaRefs>
    <ds:schemaRef ds:uri="3a79334b-18ef-4317-af07-1122e3ffe866"/>
    <ds:schemaRef ds:uri="4259d7a7-02a6-4a88-a3cd-89f45fb9286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BFB3699C-6DE5-4437-9AAE-77FC9242EF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1344</TotalTime>
  <Words>1977</Words>
  <Application>Microsoft Office PowerPoint</Application>
  <PresentationFormat>Custom</PresentationFormat>
  <Paragraphs>161</Paragraphs>
  <Slides>18</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Lato</vt:lpstr>
      <vt:lpstr>Söhne</vt:lpstr>
      <vt:lpstr>Arial</vt:lpstr>
      <vt:lpstr>Calibri</vt:lpstr>
      <vt:lpstr>Lato Bold</vt:lpstr>
      <vt:lpstr>Wingdings</vt:lpstr>
      <vt:lpstr>League Spartan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Thiết kế và lắp ráp phần cứng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DATN</dc:title>
  <dc:creator>Đỗ Tiến Dũng</dc:creator>
  <cp:lastModifiedBy>Do Tien Dung 20203378</cp:lastModifiedBy>
  <cp:revision>27</cp:revision>
  <dcterms:created xsi:type="dcterms:W3CDTF">2006-08-16T00:00:00Z</dcterms:created>
  <dcterms:modified xsi:type="dcterms:W3CDTF">2024-05-11T10:42:36Z</dcterms:modified>
  <dc:identifier>DAFqommE-MY</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0x0101006B400A7B80586B4F8525A890D02D4536</vt:lpwstr>
  </property>
</Properties>
</file>